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259" r:id="rId5"/>
    <p:sldId id="262" r:id="rId6"/>
    <p:sldId id="260" r:id="rId7"/>
    <p:sldId id="261" r:id="rId8"/>
    <p:sldId id="263" r:id="rId9"/>
    <p:sldId id="266" r:id="rId10"/>
    <p:sldId id="267" r:id="rId11"/>
    <p:sldId id="268" r:id="rId12"/>
    <p:sldId id="269"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7" r:id="rId55"/>
    <p:sldId id="318" r:id="rId56"/>
    <p:sldId id="314" r:id="rId57"/>
    <p:sldId id="315" r:id="rId58"/>
    <p:sldId id="316" r:id="rId59"/>
    <p:sldId id="312" r:id="rId60"/>
    <p:sldId id="313" r:id="rId61"/>
    <p:sldId id="319" r:id="rId62"/>
    <p:sldId id="320" r:id="rId63"/>
    <p:sldId id="321" r:id="rId64"/>
    <p:sldId id="322" r:id="rId65"/>
    <p:sldId id="323" r:id="rId66"/>
    <p:sldId id="324" r:id="rId67"/>
    <p:sldId id="325" r:id="rId68"/>
    <p:sldId id="327" r:id="rId69"/>
    <p:sldId id="326"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8CF5"/>
    <a:srgbClr val="FBBC05"/>
    <a:srgbClr val="FFFFFF"/>
    <a:srgbClr val="000000"/>
    <a:srgbClr val="78FCA9"/>
    <a:srgbClr val="00105C"/>
    <a:srgbClr val="551F09"/>
    <a:srgbClr val="070A0C"/>
    <a:srgbClr val="2B2D39"/>
    <a:srgbClr val="C8C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9" autoAdjust="0"/>
    <p:restoredTop sz="79210" autoAdjust="0"/>
  </p:normalViewPr>
  <p:slideViewPr>
    <p:cSldViewPr snapToGrid="0">
      <p:cViewPr varScale="1">
        <p:scale>
          <a:sx n="91" d="100"/>
          <a:sy n="91" d="100"/>
        </p:scale>
        <p:origin x="162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D46A1-8734-4C37-842F-1E2959A83845}" type="datetimeFigureOut">
              <a:rPr lang="it-IT" smtClean="0"/>
              <a:t>20/01/2021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3B837-34CE-47FD-B0DC-8E6D2294BD20}" type="slidenum">
              <a:rPr lang="it-IT" smtClean="0"/>
              <a:t>‹N›</a:t>
            </a:fld>
            <a:endParaRPr lang="it-IT"/>
          </a:p>
        </p:txBody>
      </p:sp>
    </p:spTree>
    <p:extLst>
      <p:ext uri="{BB962C8B-B14F-4D97-AF65-F5344CB8AC3E}">
        <p14:creationId xmlns:p14="http://schemas.microsoft.com/office/powerpoint/2010/main" val="266514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a:t>
            </a:fld>
            <a:endParaRPr lang="it-IT"/>
          </a:p>
        </p:txBody>
      </p:sp>
    </p:spTree>
    <p:extLst>
      <p:ext uri="{BB962C8B-B14F-4D97-AF65-F5344CB8AC3E}">
        <p14:creationId xmlns:p14="http://schemas.microsoft.com/office/powerpoint/2010/main" val="172844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13</a:t>
            </a:fld>
            <a:endParaRPr lang="it-IT"/>
          </a:p>
        </p:txBody>
      </p:sp>
    </p:spTree>
    <p:extLst>
      <p:ext uri="{BB962C8B-B14F-4D97-AF65-F5344CB8AC3E}">
        <p14:creationId xmlns:p14="http://schemas.microsoft.com/office/powerpoint/2010/main" val="339415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14</a:t>
            </a:fld>
            <a:endParaRPr lang="it-IT"/>
          </a:p>
        </p:txBody>
      </p:sp>
    </p:spTree>
    <p:extLst>
      <p:ext uri="{BB962C8B-B14F-4D97-AF65-F5344CB8AC3E}">
        <p14:creationId xmlns:p14="http://schemas.microsoft.com/office/powerpoint/2010/main" val="2700054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15</a:t>
            </a:fld>
            <a:endParaRPr lang="it-IT"/>
          </a:p>
        </p:txBody>
      </p:sp>
    </p:spTree>
    <p:extLst>
      <p:ext uri="{BB962C8B-B14F-4D97-AF65-F5344CB8AC3E}">
        <p14:creationId xmlns:p14="http://schemas.microsoft.com/office/powerpoint/2010/main" val="167832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16</a:t>
            </a:fld>
            <a:endParaRPr lang="it-IT"/>
          </a:p>
        </p:txBody>
      </p:sp>
    </p:spTree>
    <p:extLst>
      <p:ext uri="{BB962C8B-B14F-4D97-AF65-F5344CB8AC3E}">
        <p14:creationId xmlns:p14="http://schemas.microsoft.com/office/powerpoint/2010/main" val="181687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17</a:t>
            </a:fld>
            <a:endParaRPr lang="it-IT"/>
          </a:p>
        </p:txBody>
      </p:sp>
    </p:spTree>
    <p:extLst>
      <p:ext uri="{BB962C8B-B14F-4D97-AF65-F5344CB8AC3E}">
        <p14:creationId xmlns:p14="http://schemas.microsoft.com/office/powerpoint/2010/main" val="1644957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18</a:t>
            </a:fld>
            <a:endParaRPr lang="it-IT"/>
          </a:p>
        </p:txBody>
      </p:sp>
    </p:spTree>
    <p:extLst>
      <p:ext uri="{BB962C8B-B14F-4D97-AF65-F5344CB8AC3E}">
        <p14:creationId xmlns:p14="http://schemas.microsoft.com/office/powerpoint/2010/main" val="421737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19</a:t>
            </a:fld>
            <a:endParaRPr lang="it-IT"/>
          </a:p>
        </p:txBody>
      </p:sp>
    </p:spTree>
    <p:extLst>
      <p:ext uri="{BB962C8B-B14F-4D97-AF65-F5344CB8AC3E}">
        <p14:creationId xmlns:p14="http://schemas.microsoft.com/office/powerpoint/2010/main" val="1514555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20</a:t>
            </a:fld>
            <a:endParaRPr lang="it-IT"/>
          </a:p>
        </p:txBody>
      </p:sp>
    </p:spTree>
    <p:extLst>
      <p:ext uri="{BB962C8B-B14F-4D97-AF65-F5344CB8AC3E}">
        <p14:creationId xmlns:p14="http://schemas.microsoft.com/office/powerpoint/2010/main" val="1935661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21</a:t>
            </a:fld>
            <a:endParaRPr lang="it-IT"/>
          </a:p>
        </p:txBody>
      </p:sp>
    </p:spTree>
    <p:extLst>
      <p:ext uri="{BB962C8B-B14F-4D97-AF65-F5344CB8AC3E}">
        <p14:creationId xmlns:p14="http://schemas.microsoft.com/office/powerpoint/2010/main" val="189144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22</a:t>
            </a:fld>
            <a:endParaRPr lang="it-IT"/>
          </a:p>
        </p:txBody>
      </p:sp>
    </p:spTree>
    <p:extLst>
      <p:ext uri="{BB962C8B-B14F-4D97-AF65-F5344CB8AC3E}">
        <p14:creationId xmlns:p14="http://schemas.microsoft.com/office/powerpoint/2010/main" val="115908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4</a:t>
            </a:fld>
            <a:endParaRPr lang="it-IT"/>
          </a:p>
        </p:txBody>
      </p:sp>
    </p:spTree>
    <p:extLst>
      <p:ext uri="{BB962C8B-B14F-4D97-AF65-F5344CB8AC3E}">
        <p14:creationId xmlns:p14="http://schemas.microsoft.com/office/powerpoint/2010/main" val="3182629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23</a:t>
            </a:fld>
            <a:endParaRPr lang="it-IT"/>
          </a:p>
        </p:txBody>
      </p:sp>
    </p:spTree>
    <p:extLst>
      <p:ext uri="{BB962C8B-B14F-4D97-AF65-F5344CB8AC3E}">
        <p14:creationId xmlns:p14="http://schemas.microsoft.com/office/powerpoint/2010/main" val="422201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24</a:t>
            </a:fld>
            <a:endParaRPr lang="it-IT"/>
          </a:p>
        </p:txBody>
      </p:sp>
    </p:spTree>
    <p:extLst>
      <p:ext uri="{BB962C8B-B14F-4D97-AF65-F5344CB8AC3E}">
        <p14:creationId xmlns:p14="http://schemas.microsoft.com/office/powerpoint/2010/main" val="390333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25</a:t>
            </a:fld>
            <a:endParaRPr lang="it-IT"/>
          </a:p>
        </p:txBody>
      </p:sp>
    </p:spTree>
    <p:extLst>
      <p:ext uri="{BB962C8B-B14F-4D97-AF65-F5344CB8AC3E}">
        <p14:creationId xmlns:p14="http://schemas.microsoft.com/office/powerpoint/2010/main" val="2349333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26</a:t>
            </a:fld>
            <a:endParaRPr lang="it-IT"/>
          </a:p>
        </p:txBody>
      </p:sp>
    </p:spTree>
    <p:extLst>
      <p:ext uri="{BB962C8B-B14F-4D97-AF65-F5344CB8AC3E}">
        <p14:creationId xmlns:p14="http://schemas.microsoft.com/office/powerpoint/2010/main" val="3103206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27</a:t>
            </a:fld>
            <a:endParaRPr lang="it-IT"/>
          </a:p>
        </p:txBody>
      </p:sp>
    </p:spTree>
    <p:extLst>
      <p:ext uri="{BB962C8B-B14F-4D97-AF65-F5344CB8AC3E}">
        <p14:creationId xmlns:p14="http://schemas.microsoft.com/office/powerpoint/2010/main" val="1541282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28</a:t>
            </a:fld>
            <a:endParaRPr lang="it-IT"/>
          </a:p>
        </p:txBody>
      </p:sp>
    </p:spTree>
    <p:extLst>
      <p:ext uri="{BB962C8B-B14F-4D97-AF65-F5344CB8AC3E}">
        <p14:creationId xmlns:p14="http://schemas.microsoft.com/office/powerpoint/2010/main" val="819669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29</a:t>
            </a:fld>
            <a:endParaRPr lang="it-IT"/>
          </a:p>
        </p:txBody>
      </p:sp>
    </p:spTree>
    <p:extLst>
      <p:ext uri="{BB962C8B-B14F-4D97-AF65-F5344CB8AC3E}">
        <p14:creationId xmlns:p14="http://schemas.microsoft.com/office/powerpoint/2010/main" val="2022354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30</a:t>
            </a:fld>
            <a:endParaRPr lang="it-IT"/>
          </a:p>
        </p:txBody>
      </p:sp>
    </p:spTree>
    <p:extLst>
      <p:ext uri="{BB962C8B-B14F-4D97-AF65-F5344CB8AC3E}">
        <p14:creationId xmlns:p14="http://schemas.microsoft.com/office/powerpoint/2010/main" val="3022020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31</a:t>
            </a:fld>
            <a:endParaRPr lang="it-IT"/>
          </a:p>
        </p:txBody>
      </p:sp>
    </p:spTree>
    <p:extLst>
      <p:ext uri="{BB962C8B-B14F-4D97-AF65-F5344CB8AC3E}">
        <p14:creationId xmlns:p14="http://schemas.microsoft.com/office/powerpoint/2010/main" val="1242546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32</a:t>
            </a:fld>
            <a:endParaRPr lang="it-IT"/>
          </a:p>
        </p:txBody>
      </p:sp>
    </p:spTree>
    <p:extLst>
      <p:ext uri="{BB962C8B-B14F-4D97-AF65-F5344CB8AC3E}">
        <p14:creationId xmlns:p14="http://schemas.microsoft.com/office/powerpoint/2010/main" val="19590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041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33</a:t>
            </a:fld>
            <a:endParaRPr lang="it-IT"/>
          </a:p>
        </p:txBody>
      </p:sp>
    </p:spTree>
    <p:extLst>
      <p:ext uri="{BB962C8B-B14F-4D97-AF65-F5344CB8AC3E}">
        <p14:creationId xmlns:p14="http://schemas.microsoft.com/office/powerpoint/2010/main" val="3039021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34</a:t>
            </a:fld>
            <a:endParaRPr lang="it-IT"/>
          </a:p>
        </p:txBody>
      </p:sp>
    </p:spTree>
    <p:extLst>
      <p:ext uri="{BB962C8B-B14F-4D97-AF65-F5344CB8AC3E}">
        <p14:creationId xmlns:p14="http://schemas.microsoft.com/office/powerpoint/2010/main" val="854598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35</a:t>
            </a:fld>
            <a:endParaRPr lang="it-IT"/>
          </a:p>
        </p:txBody>
      </p:sp>
    </p:spTree>
    <p:extLst>
      <p:ext uri="{BB962C8B-B14F-4D97-AF65-F5344CB8AC3E}">
        <p14:creationId xmlns:p14="http://schemas.microsoft.com/office/powerpoint/2010/main" val="1188367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36</a:t>
            </a:fld>
            <a:endParaRPr lang="it-IT"/>
          </a:p>
        </p:txBody>
      </p:sp>
    </p:spTree>
    <p:extLst>
      <p:ext uri="{BB962C8B-B14F-4D97-AF65-F5344CB8AC3E}">
        <p14:creationId xmlns:p14="http://schemas.microsoft.com/office/powerpoint/2010/main" val="533028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37</a:t>
            </a:fld>
            <a:endParaRPr lang="it-IT"/>
          </a:p>
        </p:txBody>
      </p:sp>
    </p:spTree>
    <p:extLst>
      <p:ext uri="{BB962C8B-B14F-4D97-AF65-F5344CB8AC3E}">
        <p14:creationId xmlns:p14="http://schemas.microsoft.com/office/powerpoint/2010/main" val="62079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38</a:t>
            </a:fld>
            <a:endParaRPr lang="it-IT"/>
          </a:p>
        </p:txBody>
      </p:sp>
    </p:spTree>
    <p:extLst>
      <p:ext uri="{BB962C8B-B14F-4D97-AF65-F5344CB8AC3E}">
        <p14:creationId xmlns:p14="http://schemas.microsoft.com/office/powerpoint/2010/main" val="3965881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fontAlgn="t"/>
            <a:endParaRPr lang="it-IT" sz="1200" b="0" i="0" kern="1200" dirty="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39</a:t>
            </a:fld>
            <a:endParaRPr lang="it-IT"/>
          </a:p>
        </p:txBody>
      </p:sp>
    </p:spTree>
    <p:extLst>
      <p:ext uri="{BB962C8B-B14F-4D97-AF65-F5344CB8AC3E}">
        <p14:creationId xmlns:p14="http://schemas.microsoft.com/office/powerpoint/2010/main" val="1230818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910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41</a:t>
            </a:fld>
            <a:endParaRPr lang="it-IT"/>
          </a:p>
        </p:txBody>
      </p:sp>
    </p:spTree>
    <p:extLst>
      <p:ext uri="{BB962C8B-B14F-4D97-AF65-F5344CB8AC3E}">
        <p14:creationId xmlns:p14="http://schemas.microsoft.com/office/powerpoint/2010/main" val="140890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42</a:t>
            </a:fld>
            <a:endParaRPr lang="it-IT"/>
          </a:p>
        </p:txBody>
      </p:sp>
    </p:spTree>
    <p:extLst>
      <p:ext uri="{BB962C8B-B14F-4D97-AF65-F5344CB8AC3E}">
        <p14:creationId xmlns:p14="http://schemas.microsoft.com/office/powerpoint/2010/main" val="3425356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600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908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136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45</a:t>
            </a:fld>
            <a:endParaRPr lang="it-IT"/>
          </a:p>
        </p:txBody>
      </p:sp>
    </p:spTree>
    <p:extLst>
      <p:ext uri="{BB962C8B-B14F-4D97-AF65-F5344CB8AC3E}">
        <p14:creationId xmlns:p14="http://schemas.microsoft.com/office/powerpoint/2010/main" val="2438670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66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826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820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49</a:t>
            </a:fld>
            <a:endParaRPr lang="it-IT"/>
          </a:p>
        </p:txBody>
      </p:sp>
    </p:spTree>
    <p:extLst>
      <p:ext uri="{BB962C8B-B14F-4D97-AF65-F5344CB8AC3E}">
        <p14:creationId xmlns:p14="http://schemas.microsoft.com/office/powerpoint/2010/main" val="2523849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762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987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95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85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cap="none" spc="0" normalizeH="0" baseline="0" noProof="0" dirty="0">
              <a:ln>
                <a:noFill/>
              </a:ln>
              <a:effectLst/>
              <a:uLnTx/>
              <a:uFillTx/>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046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cap="none" spc="0" normalizeH="0" baseline="0" noProof="0" dirty="0">
              <a:ln>
                <a:noFill/>
              </a:ln>
              <a:effectLst/>
              <a:uLnTx/>
              <a:uFillTx/>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378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cap="none" spc="0" normalizeH="0" baseline="0" noProof="0" dirty="0">
              <a:ln>
                <a:noFill/>
              </a:ln>
              <a:effectLst/>
              <a:uLnTx/>
              <a:uFillTx/>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622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cap="none" spc="0" normalizeH="0" baseline="0" noProof="0" dirty="0">
              <a:ln>
                <a:noFill/>
              </a:ln>
              <a:effectLst/>
              <a:uLnTx/>
              <a:uFillTx/>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375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58</a:t>
            </a:fld>
            <a:endParaRPr lang="it-IT"/>
          </a:p>
        </p:txBody>
      </p:sp>
    </p:spTree>
    <p:extLst>
      <p:ext uri="{BB962C8B-B14F-4D97-AF65-F5344CB8AC3E}">
        <p14:creationId xmlns:p14="http://schemas.microsoft.com/office/powerpoint/2010/main" val="123361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59</a:t>
            </a:fld>
            <a:endParaRPr lang="it-IT"/>
          </a:p>
        </p:txBody>
      </p:sp>
    </p:spTree>
    <p:extLst>
      <p:ext uri="{BB962C8B-B14F-4D97-AF65-F5344CB8AC3E}">
        <p14:creationId xmlns:p14="http://schemas.microsoft.com/office/powerpoint/2010/main" val="4106593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6999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892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62</a:t>
            </a:fld>
            <a:endParaRPr lang="it-IT"/>
          </a:p>
        </p:txBody>
      </p:sp>
    </p:spTree>
    <p:extLst>
      <p:ext uri="{BB962C8B-B14F-4D97-AF65-F5344CB8AC3E}">
        <p14:creationId xmlns:p14="http://schemas.microsoft.com/office/powerpoint/2010/main" val="26637396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63</a:t>
            </a:fld>
            <a:endParaRPr lang="it-IT"/>
          </a:p>
        </p:txBody>
      </p:sp>
    </p:spTree>
    <p:extLst>
      <p:ext uri="{BB962C8B-B14F-4D97-AF65-F5344CB8AC3E}">
        <p14:creationId xmlns:p14="http://schemas.microsoft.com/office/powerpoint/2010/main" val="421662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A3B837-34CE-47FD-B0DC-8E6D2294BD2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6531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64</a:t>
            </a:fld>
            <a:endParaRPr lang="it-IT"/>
          </a:p>
        </p:txBody>
      </p:sp>
    </p:spTree>
    <p:extLst>
      <p:ext uri="{BB962C8B-B14F-4D97-AF65-F5344CB8AC3E}">
        <p14:creationId xmlns:p14="http://schemas.microsoft.com/office/powerpoint/2010/main" val="1255103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69</a:t>
            </a:fld>
            <a:endParaRPr lang="it-IT"/>
          </a:p>
        </p:txBody>
      </p:sp>
    </p:spTree>
    <p:extLst>
      <p:ext uri="{BB962C8B-B14F-4D97-AF65-F5344CB8AC3E}">
        <p14:creationId xmlns:p14="http://schemas.microsoft.com/office/powerpoint/2010/main" val="1848729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70</a:t>
            </a:fld>
            <a:endParaRPr lang="it-IT"/>
          </a:p>
        </p:txBody>
      </p:sp>
    </p:spTree>
    <p:extLst>
      <p:ext uri="{BB962C8B-B14F-4D97-AF65-F5344CB8AC3E}">
        <p14:creationId xmlns:p14="http://schemas.microsoft.com/office/powerpoint/2010/main" val="1447190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71</a:t>
            </a:fld>
            <a:endParaRPr lang="it-IT"/>
          </a:p>
        </p:txBody>
      </p:sp>
    </p:spTree>
    <p:extLst>
      <p:ext uri="{BB962C8B-B14F-4D97-AF65-F5344CB8AC3E}">
        <p14:creationId xmlns:p14="http://schemas.microsoft.com/office/powerpoint/2010/main" val="36152099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72</a:t>
            </a:fld>
            <a:endParaRPr lang="it-IT"/>
          </a:p>
        </p:txBody>
      </p:sp>
    </p:spTree>
    <p:extLst>
      <p:ext uri="{BB962C8B-B14F-4D97-AF65-F5344CB8AC3E}">
        <p14:creationId xmlns:p14="http://schemas.microsoft.com/office/powerpoint/2010/main" val="2857620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73</a:t>
            </a:fld>
            <a:endParaRPr lang="it-IT"/>
          </a:p>
        </p:txBody>
      </p:sp>
    </p:spTree>
    <p:extLst>
      <p:ext uri="{BB962C8B-B14F-4D97-AF65-F5344CB8AC3E}">
        <p14:creationId xmlns:p14="http://schemas.microsoft.com/office/powerpoint/2010/main" val="3028275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74</a:t>
            </a:fld>
            <a:endParaRPr lang="it-IT"/>
          </a:p>
        </p:txBody>
      </p:sp>
    </p:spTree>
    <p:extLst>
      <p:ext uri="{BB962C8B-B14F-4D97-AF65-F5344CB8AC3E}">
        <p14:creationId xmlns:p14="http://schemas.microsoft.com/office/powerpoint/2010/main" val="28303475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75</a:t>
            </a:fld>
            <a:endParaRPr lang="it-IT"/>
          </a:p>
        </p:txBody>
      </p:sp>
    </p:spTree>
    <p:extLst>
      <p:ext uri="{BB962C8B-B14F-4D97-AF65-F5344CB8AC3E}">
        <p14:creationId xmlns:p14="http://schemas.microsoft.com/office/powerpoint/2010/main" val="2594673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76</a:t>
            </a:fld>
            <a:endParaRPr lang="it-IT"/>
          </a:p>
        </p:txBody>
      </p:sp>
    </p:spTree>
    <p:extLst>
      <p:ext uri="{BB962C8B-B14F-4D97-AF65-F5344CB8AC3E}">
        <p14:creationId xmlns:p14="http://schemas.microsoft.com/office/powerpoint/2010/main" val="40971842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77</a:t>
            </a:fld>
            <a:endParaRPr lang="it-IT"/>
          </a:p>
        </p:txBody>
      </p:sp>
    </p:spTree>
    <p:extLst>
      <p:ext uri="{BB962C8B-B14F-4D97-AF65-F5344CB8AC3E}">
        <p14:creationId xmlns:p14="http://schemas.microsoft.com/office/powerpoint/2010/main" val="407358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10</a:t>
            </a:fld>
            <a:endParaRPr lang="it-IT"/>
          </a:p>
        </p:txBody>
      </p:sp>
    </p:spTree>
    <p:extLst>
      <p:ext uri="{BB962C8B-B14F-4D97-AF65-F5344CB8AC3E}">
        <p14:creationId xmlns:p14="http://schemas.microsoft.com/office/powerpoint/2010/main" val="3911251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78</a:t>
            </a:fld>
            <a:endParaRPr lang="it-IT"/>
          </a:p>
        </p:txBody>
      </p:sp>
    </p:spTree>
    <p:extLst>
      <p:ext uri="{BB962C8B-B14F-4D97-AF65-F5344CB8AC3E}">
        <p14:creationId xmlns:p14="http://schemas.microsoft.com/office/powerpoint/2010/main" val="414458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solidFill>
                <a:schemeClr val="bg1"/>
              </a:solidFill>
              <a:latin typeface="Century Gothic" panose="020B0502020202020204" pitchFamily="34" charset="0"/>
            </a:endParaRPr>
          </a:p>
        </p:txBody>
      </p:sp>
      <p:sp>
        <p:nvSpPr>
          <p:cNvPr id="4" name="Segnaposto numero diapositiva 3"/>
          <p:cNvSpPr>
            <a:spLocks noGrp="1"/>
          </p:cNvSpPr>
          <p:nvPr>
            <p:ph type="sldNum" sz="quarter" idx="5"/>
          </p:nvPr>
        </p:nvSpPr>
        <p:spPr/>
        <p:txBody>
          <a:bodyPr/>
          <a:lstStyle/>
          <a:p>
            <a:fld id="{13A3B837-34CE-47FD-B0DC-8E6D2294BD20}" type="slidenum">
              <a:rPr lang="it-IT" smtClean="0"/>
              <a:t>79</a:t>
            </a:fld>
            <a:endParaRPr lang="it-IT"/>
          </a:p>
        </p:txBody>
      </p:sp>
    </p:spTree>
    <p:extLst>
      <p:ext uri="{BB962C8B-B14F-4D97-AF65-F5344CB8AC3E}">
        <p14:creationId xmlns:p14="http://schemas.microsoft.com/office/powerpoint/2010/main" val="12505263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80</a:t>
            </a:fld>
            <a:endParaRPr lang="it-IT"/>
          </a:p>
        </p:txBody>
      </p:sp>
    </p:spTree>
    <p:extLst>
      <p:ext uri="{BB962C8B-B14F-4D97-AF65-F5344CB8AC3E}">
        <p14:creationId xmlns:p14="http://schemas.microsoft.com/office/powerpoint/2010/main" val="1007386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81</a:t>
            </a:fld>
            <a:endParaRPr lang="it-IT"/>
          </a:p>
        </p:txBody>
      </p:sp>
    </p:spTree>
    <p:extLst>
      <p:ext uri="{BB962C8B-B14F-4D97-AF65-F5344CB8AC3E}">
        <p14:creationId xmlns:p14="http://schemas.microsoft.com/office/powerpoint/2010/main" val="23216013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82</a:t>
            </a:fld>
            <a:endParaRPr lang="it-IT"/>
          </a:p>
        </p:txBody>
      </p:sp>
    </p:spTree>
    <p:extLst>
      <p:ext uri="{BB962C8B-B14F-4D97-AF65-F5344CB8AC3E}">
        <p14:creationId xmlns:p14="http://schemas.microsoft.com/office/powerpoint/2010/main" val="27659329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83</a:t>
            </a:fld>
            <a:endParaRPr lang="it-IT"/>
          </a:p>
        </p:txBody>
      </p:sp>
    </p:spTree>
    <p:extLst>
      <p:ext uri="{BB962C8B-B14F-4D97-AF65-F5344CB8AC3E}">
        <p14:creationId xmlns:p14="http://schemas.microsoft.com/office/powerpoint/2010/main" val="26714338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84</a:t>
            </a:fld>
            <a:endParaRPr lang="it-IT"/>
          </a:p>
        </p:txBody>
      </p:sp>
    </p:spTree>
    <p:extLst>
      <p:ext uri="{BB962C8B-B14F-4D97-AF65-F5344CB8AC3E}">
        <p14:creationId xmlns:p14="http://schemas.microsoft.com/office/powerpoint/2010/main" val="870753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85</a:t>
            </a:fld>
            <a:endParaRPr lang="it-IT"/>
          </a:p>
        </p:txBody>
      </p:sp>
    </p:spTree>
    <p:extLst>
      <p:ext uri="{BB962C8B-B14F-4D97-AF65-F5344CB8AC3E}">
        <p14:creationId xmlns:p14="http://schemas.microsoft.com/office/powerpoint/2010/main" val="2148715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86</a:t>
            </a:fld>
            <a:endParaRPr lang="it-IT"/>
          </a:p>
        </p:txBody>
      </p:sp>
    </p:spTree>
    <p:extLst>
      <p:ext uri="{BB962C8B-B14F-4D97-AF65-F5344CB8AC3E}">
        <p14:creationId xmlns:p14="http://schemas.microsoft.com/office/powerpoint/2010/main" val="9621894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87</a:t>
            </a:fld>
            <a:endParaRPr lang="it-IT"/>
          </a:p>
        </p:txBody>
      </p:sp>
    </p:spTree>
    <p:extLst>
      <p:ext uri="{BB962C8B-B14F-4D97-AF65-F5344CB8AC3E}">
        <p14:creationId xmlns:p14="http://schemas.microsoft.com/office/powerpoint/2010/main" val="189317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11</a:t>
            </a:fld>
            <a:endParaRPr lang="it-IT"/>
          </a:p>
        </p:txBody>
      </p:sp>
    </p:spTree>
    <p:extLst>
      <p:ext uri="{BB962C8B-B14F-4D97-AF65-F5344CB8AC3E}">
        <p14:creationId xmlns:p14="http://schemas.microsoft.com/office/powerpoint/2010/main" val="41689068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89</a:t>
            </a:fld>
            <a:endParaRPr lang="it-IT"/>
          </a:p>
        </p:txBody>
      </p:sp>
    </p:spTree>
    <p:extLst>
      <p:ext uri="{BB962C8B-B14F-4D97-AF65-F5344CB8AC3E}">
        <p14:creationId xmlns:p14="http://schemas.microsoft.com/office/powerpoint/2010/main" val="606113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3A3B837-34CE-47FD-B0DC-8E6D2294BD20}" type="slidenum">
              <a:rPr lang="it-IT" smtClean="0"/>
              <a:t>12</a:t>
            </a:fld>
            <a:endParaRPr lang="it-IT"/>
          </a:p>
        </p:txBody>
      </p:sp>
    </p:spTree>
    <p:extLst>
      <p:ext uri="{BB962C8B-B14F-4D97-AF65-F5344CB8AC3E}">
        <p14:creationId xmlns:p14="http://schemas.microsoft.com/office/powerpoint/2010/main" val="1164204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35297B-6F22-40C8-AC68-2414D213FE9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3EB0579-0491-4D7A-A64A-3245345A5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73D88EB-50C2-4E0E-90C8-F90A6C7F9C06}"/>
              </a:ext>
            </a:extLst>
          </p:cNvPr>
          <p:cNvSpPr>
            <a:spLocks noGrp="1"/>
          </p:cNvSpPr>
          <p:nvPr>
            <p:ph type="dt" sz="half" idx="10"/>
          </p:nvPr>
        </p:nvSpPr>
        <p:spPr/>
        <p:txBody>
          <a:bodyPr/>
          <a:lstStyle/>
          <a:p>
            <a:fld id="{5EA9E764-8394-4035-B64D-091C02419297}" type="datetime1">
              <a:rPr lang="it-IT" smtClean="0"/>
              <a:t>20/01/2021</a:t>
            </a:fld>
            <a:endParaRPr lang="it-IT"/>
          </a:p>
        </p:txBody>
      </p:sp>
      <p:sp>
        <p:nvSpPr>
          <p:cNvPr id="5" name="Segnaposto piè di pagina 4">
            <a:extLst>
              <a:ext uri="{FF2B5EF4-FFF2-40B4-BE49-F238E27FC236}">
                <a16:creationId xmlns:a16="http://schemas.microsoft.com/office/drawing/2014/main" id="{7A261EDE-3BBD-4CCC-A1A3-563F21F182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12FA294-95B5-48BD-ADCE-61C5E88C4861}"/>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1159894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ED9D0F-5053-4D82-B13F-D6EE29557C0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442FFB2-0625-4978-908A-D2B6BE3D84D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92E40C1-0CA6-4089-A1DC-327158B66CD5}"/>
              </a:ext>
            </a:extLst>
          </p:cNvPr>
          <p:cNvSpPr>
            <a:spLocks noGrp="1"/>
          </p:cNvSpPr>
          <p:nvPr>
            <p:ph type="dt" sz="half" idx="10"/>
          </p:nvPr>
        </p:nvSpPr>
        <p:spPr/>
        <p:txBody>
          <a:bodyPr/>
          <a:lstStyle/>
          <a:p>
            <a:fld id="{F5F389DD-C9D6-4A6C-8679-46572905CC88}" type="datetime1">
              <a:rPr lang="it-IT" smtClean="0"/>
              <a:t>20/01/2021</a:t>
            </a:fld>
            <a:endParaRPr lang="it-IT"/>
          </a:p>
        </p:txBody>
      </p:sp>
      <p:sp>
        <p:nvSpPr>
          <p:cNvPr id="5" name="Segnaposto piè di pagina 4">
            <a:extLst>
              <a:ext uri="{FF2B5EF4-FFF2-40B4-BE49-F238E27FC236}">
                <a16:creationId xmlns:a16="http://schemas.microsoft.com/office/drawing/2014/main" id="{6B667698-C63F-4E53-B164-E5CFDC841CC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8E3E34A-3F49-44F9-88A4-024F69C807F4}"/>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410977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DF174A0-097A-4378-A47F-8B9EDF8F9C8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5354EE0-3273-4115-B861-590D9F55E9A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C44A0A8-D434-4C90-9D90-7B08333C7CDF}"/>
              </a:ext>
            </a:extLst>
          </p:cNvPr>
          <p:cNvSpPr>
            <a:spLocks noGrp="1"/>
          </p:cNvSpPr>
          <p:nvPr>
            <p:ph type="dt" sz="half" idx="10"/>
          </p:nvPr>
        </p:nvSpPr>
        <p:spPr/>
        <p:txBody>
          <a:bodyPr/>
          <a:lstStyle/>
          <a:p>
            <a:fld id="{70B6D2F6-38AF-4531-B4B9-3CEE6C987905}" type="datetime1">
              <a:rPr lang="it-IT" smtClean="0"/>
              <a:t>20/01/2021</a:t>
            </a:fld>
            <a:endParaRPr lang="it-IT"/>
          </a:p>
        </p:txBody>
      </p:sp>
      <p:sp>
        <p:nvSpPr>
          <p:cNvPr id="5" name="Segnaposto piè di pagina 4">
            <a:extLst>
              <a:ext uri="{FF2B5EF4-FFF2-40B4-BE49-F238E27FC236}">
                <a16:creationId xmlns:a16="http://schemas.microsoft.com/office/drawing/2014/main" id="{4B11AC8F-7F97-4F47-B8F2-D0FA4D4FA43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ED4996A-9F2C-4AF3-916B-3811B5AA2EDD}"/>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82786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19D68C-95EF-416F-8EFB-EB6A1439125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BE4E7CE-2388-4EEE-BACE-21835A30FCD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866D9DC-24F0-4A29-B1A1-D01E65722322}"/>
              </a:ext>
            </a:extLst>
          </p:cNvPr>
          <p:cNvSpPr>
            <a:spLocks noGrp="1"/>
          </p:cNvSpPr>
          <p:nvPr>
            <p:ph type="dt" sz="half" idx="10"/>
          </p:nvPr>
        </p:nvSpPr>
        <p:spPr/>
        <p:txBody>
          <a:bodyPr/>
          <a:lstStyle/>
          <a:p>
            <a:fld id="{A36EE18F-A68E-4F22-980A-7B4B3EAC49F6}" type="datetime1">
              <a:rPr lang="it-IT" smtClean="0"/>
              <a:t>20/01/2021</a:t>
            </a:fld>
            <a:endParaRPr lang="it-IT"/>
          </a:p>
        </p:txBody>
      </p:sp>
      <p:sp>
        <p:nvSpPr>
          <p:cNvPr id="5" name="Segnaposto piè di pagina 4">
            <a:extLst>
              <a:ext uri="{FF2B5EF4-FFF2-40B4-BE49-F238E27FC236}">
                <a16:creationId xmlns:a16="http://schemas.microsoft.com/office/drawing/2014/main" id="{FC2E9EEE-E5EC-4133-8031-B2AE4A0093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19350FD-C2C9-4602-B2F8-447474989F5B}"/>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311552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78E726-C03B-4074-94B4-81C391D03F2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D29909F-0B83-4B53-A305-5DD7CE15F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07E5807-4BE6-4861-9B04-3FF6CD91ECFD}"/>
              </a:ext>
            </a:extLst>
          </p:cNvPr>
          <p:cNvSpPr>
            <a:spLocks noGrp="1"/>
          </p:cNvSpPr>
          <p:nvPr>
            <p:ph type="dt" sz="half" idx="10"/>
          </p:nvPr>
        </p:nvSpPr>
        <p:spPr/>
        <p:txBody>
          <a:bodyPr/>
          <a:lstStyle/>
          <a:p>
            <a:fld id="{2EED87DA-C247-49A5-AEAD-15E6915C9965}" type="datetime1">
              <a:rPr lang="it-IT" smtClean="0"/>
              <a:t>20/01/2021</a:t>
            </a:fld>
            <a:endParaRPr lang="it-IT"/>
          </a:p>
        </p:txBody>
      </p:sp>
      <p:sp>
        <p:nvSpPr>
          <p:cNvPr id="5" name="Segnaposto piè di pagina 4">
            <a:extLst>
              <a:ext uri="{FF2B5EF4-FFF2-40B4-BE49-F238E27FC236}">
                <a16:creationId xmlns:a16="http://schemas.microsoft.com/office/drawing/2014/main" id="{485A01BA-0F0B-4D39-89AD-27E02CC07EB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94267F8-B7B0-4DFE-BD8B-13CC01257BEA}"/>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35497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B26938-96E6-4DF5-AE12-DDEB1126B82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D6CA28D-CA52-4732-AE01-2F1C19782B9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6EFCE5E-D163-4B4E-B2EF-4056548CC77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D2F4D1D-89B2-4DEA-B94F-920FC22008F6}"/>
              </a:ext>
            </a:extLst>
          </p:cNvPr>
          <p:cNvSpPr>
            <a:spLocks noGrp="1"/>
          </p:cNvSpPr>
          <p:nvPr>
            <p:ph type="dt" sz="half" idx="10"/>
          </p:nvPr>
        </p:nvSpPr>
        <p:spPr/>
        <p:txBody>
          <a:bodyPr/>
          <a:lstStyle/>
          <a:p>
            <a:fld id="{8B932BEE-C66D-442B-9944-806F24C5C3F8}" type="datetime1">
              <a:rPr lang="it-IT" smtClean="0"/>
              <a:t>20/01/2021</a:t>
            </a:fld>
            <a:endParaRPr lang="it-IT"/>
          </a:p>
        </p:txBody>
      </p:sp>
      <p:sp>
        <p:nvSpPr>
          <p:cNvPr id="6" name="Segnaposto piè di pagina 5">
            <a:extLst>
              <a:ext uri="{FF2B5EF4-FFF2-40B4-BE49-F238E27FC236}">
                <a16:creationId xmlns:a16="http://schemas.microsoft.com/office/drawing/2014/main" id="{0B8EA3BE-8274-4429-AA23-3C9B3CFC42E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A852562-712D-4284-BBF1-2517ACA7F371}"/>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216188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12B57E-42F8-428E-9C91-7D1D1F29D71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6B39D9C-F541-4624-8878-228CCFAF4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DD0B333-412D-426A-91E0-3A709EF4422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0AF2B6B-7C50-484C-867A-695467C7CF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A2303FD-E4A8-4722-8DF3-AF830D0F898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7201408-B66A-4D44-82A4-6E2F12F1EC05}"/>
              </a:ext>
            </a:extLst>
          </p:cNvPr>
          <p:cNvSpPr>
            <a:spLocks noGrp="1"/>
          </p:cNvSpPr>
          <p:nvPr>
            <p:ph type="dt" sz="half" idx="10"/>
          </p:nvPr>
        </p:nvSpPr>
        <p:spPr/>
        <p:txBody>
          <a:bodyPr/>
          <a:lstStyle/>
          <a:p>
            <a:fld id="{D04A058A-9BF8-46E9-B2AF-1E35F07F3522}" type="datetime1">
              <a:rPr lang="it-IT" smtClean="0"/>
              <a:t>20/01/2021</a:t>
            </a:fld>
            <a:endParaRPr lang="it-IT"/>
          </a:p>
        </p:txBody>
      </p:sp>
      <p:sp>
        <p:nvSpPr>
          <p:cNvPr id="8" name="Segnaposto piè di pagina 7">
            <a:extLst>
              <a:ext uri="{FF2B5EF4-FFF2-40B4-BE49-F238E27FC236}">
                <a16:creationId xmlns:a16="http://schemas.microsoft.com/office/drawing/2014/main" id="{250D20B9-23C3-4BAB-AD6C-5EC9BBBC70C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0CEAB89-13AE-4FCE-8886-817A58759688}"/>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42478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CEE2C9-C38F-4CE8-A326-A9BD7706AEB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FB74CE3-B79C-4CB5-B642-4DF05B7FCFC8}"/>
              </a:ext>
            </a:extLst>
          </p:cNvPr>
          <p:cNvSpPr>
            <a:spLocks noGrp="1"/>
          </p:cNvSpPr>
          <p:nvPr>
            <p:ph type="dt" sz="half" idx="10"/>
          </p:nvPr>
        </p:nvSpPr>
        <p:spPr/>
        <p:txBody>
          <a:bodyPr/>
          <a:lstStyle/>
          <a:p>
            <a:fld id="{8091DBBF-AD5C-4741-83A4-A59D7DBC7F6D}" type="datetime1">
              <a:rPr lang="it-IT" smtClean="0"/>
              <a:t>20/01/2021</a:t>
            </a:fld>
            <a:endParaRPr lang="it-IT"/>
          </a:p>
        </p:txBody>
      </p:sp>
      <p:sp>
        <p:nvSpPr>
          <p:cNvPr id="4" name="Segnaposto piè di pagina 3">
            <a:extLst>
              <a:ext uri="{FF2B5EF4-FFF2-40B4-BE49-F238E27FC236}">
                <a16:creationId xmlns:a16="http://schemas.microsoft.com/office/drawing/2014/main" id="{FF3AA2DC-66D3-45F6-954A-F4EF41162F4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5A90809-DDE7-47E6-BF89-86E02087ABDD}"/>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160663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E0E64E8-983E-4515-921F-419F7CE38376}"/>
              </a:ext>
            </a:extLst>
          </p:cNvPr>
          <p:cNvSpPr>
            <a:spLocks noGrp="1"/>
          </p:cNvSpPr>
          <p:nvPr>
            <p:ph type="dt" sz="half" idx="10"/>
          </p:nvPr>
        </p:nvSpPr>
        <p:spPr/>
        <p:txBody>
          <a:bodyPr/>
          <a:lstStyle/>
          <a:p>
            <a:fld id="{B1E2E70B-1ABB-4BB0-81A4-9DC1A68E5D1B}" type="datetime1">
              <a:rPr lang="it-IT" smtClean="0"/>
              <a:t>20/01/2021</a:t>
            </a:fld>
            <a:endParaRPr lang="it-IT"/>
          </a:p>
        </p:txBody>
      </p:sp>
      <p:sp>
        <p:nvSpPr>
          <p:cNvPr id="3" name="Segnaposto piè di pagina 2">
            <a:extLst>
              <a:ext uri="{FF2B5EF4-FFF2-40B4-BE49-F238E27FC236}">
                <a16:creationId xmlns:a16="http://schemas.microsoft.com/office/drawing/2014/main" id="{2412968C-AC9C-42A0-BD6F-6E8941EF344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7864B36-51A5-4020-9702-9FA8E60ED1E2}"/>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101119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16896F-E576-4F4E-BEFC-70DA2E2EE08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4B6190-5570-455F-8B9B-BE4F5E007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0FF0047-C5B2-4D6C-8BD6-9AD9AF433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3BA2DCC-4ACA-412C-A3D5-1CDBF92745B5}"/>
              </a:ext>
            </a:extLst>
          </p:cNvPr>
          <p:cNvSpPr>
            <a:spLocks noGrp="1"/>
          </p:cNvSpPr>
          <p:nvPr>
            <p:ph type="dt" sz="half" idx="10"/>
          </p:nvPr>
        </p:nvSpPr>
        <p:spPr/>
        <p:txBody>
          <a:bodyPr/>
          <a:lstStyle/>
          <a:p>
            <a:fld id="{B3D62904-01B8-46A3-AF93-CC2C07F62054}" type="datetime1">
              <a:rPr lang="it-IT" smtClean="0"/>
              <a:t>20/01/2021</a:t>
            </a:fld>
            <a:endParaRPr lang="it-IT"/>
          </a:p>
        </p:txBody>
      </p:sp>
      <p:sp>
        <p:nvSpPr>
          <p:cNvPr id="6" name="Segnaposto piè di pagina 5">
            <a:extLst>
              <a:ext uri="{FF2B5EF4-FFF2-40B4-BE49-F238E27FC236}">
                <a16:creationId xmlns:a16="http://schemas.microsoft.com/office/drawing/2014/main" id="{E11A4178-C550-4EE6-8838-90DD69CA261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479A0DB-2C62-4731-800A-77F3F648CD63}"/>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212930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96E15C-E916-4B5E-9AAE-48FDC912615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C5D51C0-B80E-4F58-BD25-3637423322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4783C9B-4463-4C2E-83EC-E82191E93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333A1EF-4F47-450D-8186-2AC65DE33B4A}"/>
              </a:ext>
            </a:extLst>
          </p:cNvPr>
          <p:cNvSpPr>
            <a:spLocks noGrp="1"/>
          </p:cNvSpPr>
          <p:nvPr>
            <p:ph type="dt" sz="half" idx="10"/>
          </p:nvPr>
        </p:nvSpPr>
        <p:spPr/>
        <p:txBody>
          <a:bodyPr/>
          <a:lstStyle/>
          <a:p>
            <a:fld id="{E5F11CC6-8F0C-41DE-8FE9-70DE6706722C}" type="datetime1">
              <a:rPr lang="it-IT" smtClean="0"/>
              <a:t>20/01/2021</a:t>
            </a:fld>
            <a:endParaRPr lang="it-IT"/>
          </a:p>
        </p:txBody>
      </p:sp>
      <p:sp>
        <p:nvSpPr>
          <p:cNvPr id="6" name="Segnaposto piè di pagina 5">
            <a:extLst>
              <a:ext uri="{FF2B5EF4-FFF2-40B4-BE49-F238E27FC236}">
                <a16:creationId xmlns:a16="http://schemas.microsoft.com/office/drawing/2014/main" id="{8AD635B4-4182-44E4-9742-6D455E85425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FA8AB05-A6E8-4A8D-96C1-794DB3C4C667}"/>
              </a:ext>
            </a:extLst>
          </p:cNvPr>
          <p:cNvSpPr>
            <a:spLocks noGrp="1"/>
          </p:cNvSpPr>
          <p:nvPr>
            <p:ph type="sldNum" sz="quarter" idx="12"/>
          </p:nvPr>
        </p:nvSpPr>
        <p:spPr/>
        <p:txBody>
          <a:bodyPr/>
          <a:lstStyle/>
          <a:p>
            <a:fld id="{86ECCFAB-3752-46D0-A66C-8286CDEEC2C9}" type="slidenum">
              <a:rPr lang="it-IT" smtClean="0"/>
              <a:t>‹N›</a:t>
            </a:fld>
            <a:endParaRPr lang="it-IT"/>
          </a:p>
        </p:txBody>
      </p:sp>
    </p:spTree>
    <p:extLst>
      <p:ext uri="{BB962C8B-B14F-4D97-AF65-F5344CB8AC3E}">
        <p14:creationId xmlns:p14="http://schemas.microsoft.com/office/powerpoint/2010/main" val="65936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43B7140-5074-46C2-B636-0ECB01B82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BC4A206-B66C-4131-A31A-223C986DBE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825D7B6-51E1-4702-94DC-3471ADE23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23DBF1-0313-4571-8958-979529FE2FE7}" type="datetime1">
              <a:rPr lang="it-IT" smtClean="0"/>
              <a:t>20/01/2021</a:t>
            </a:fld>
            <a:endParaRPr lang="it-IT"/>
          </a:p>
        </p:txBody>
      </p:sp>
      <p:sp>
        <p:nvSpPr>
          <p:cNvPr id="5" name="Segnaposto piè di pagina 4">
            <a:extLst>
              <a:ext uri="{FF2B5EF4-FFF2-40B4-BE49-F238E27FC236}">
                <a16:creationId xmlns:a16="http://schemas.microsoft.com/office/drawing/2014/main" id="{122C5CEA-6945-4912-AE63-8334789C9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6528F4D-0F8D-4188-93E5-275469DF3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CCFAB-3752-46D0-A66C-8286CDEEC2C9}" type="slidenum">
              <a:rPr lang="it-IT" smtClean="0"/>
              <a:t>‹N›</a:t>
            </a:fld>
            <a:endParaRPr lang="it-IT"/>
          </a:p>
        </p:txBody>
      </p:sp>
    </p:spTree>
    <p:extLst>
      <p:ext uri="{BB962C8B-B14F-4D97-AF65-F5344CB8AC3E}">
        <p14:creationId xmlns:p14="http://schemas.microsoft.com/office/powerpoint/2010/main" val="4160888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jp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jp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jp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jpg"/></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6.jpg"/></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16.jpg"/></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3.wdp"/></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4.wdp"/></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4.wdp"/></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4.wdp"/></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microsoft.com/office/2007/relationships/hdphoto" Target="../media/hdphoto5.wdp"/></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5.wdp"/></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microsoft.com/office/2007/relationships/hdphoto" Target="../media/hdphoto5.wdp"/></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microsoft.com/office/2007/relationships/hdphoto" Target="../media/hdphoto5.wdp"/></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microsoft.com/office/2007/relationships/hdphoto" Target="../media/hdphoto6.wdp"/></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microsoft.com/office/2007/relationships/hdphoto" Target="../media/hdphoto7.wdp"/></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microsoft.com/office/2007/relationships/hdphoto" Target="../media/hdphoto7.wdp"/></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7.wdp"/></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microsoft.com/office/2007/relationships/hdphoto" Target="../media/hdphoto7.wdp"/></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microsoft.com/office/2007/relationships/hdphoto" Target="../media/hdphoto7.wdp"/></Relationships>
</file>

<file path=ppt/slides/_rels/slide8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microsoft.com/office/2007/relationships/hdphoto" Target="../media/hdphoto7.wdp"/></Relationships>
</file>

<file path=ppt/slides/_rels/slide8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sedendo, tavolo, vicino, largo&#10;&#10;Descrizione generata automaticamente">
            <a:extLst>
              <a:ext uri="{FF2B5EF4-FFF2-40B4-BE49-F238E27FC236}">
                <a16:creationId xmlns:a16="http://schemas.microsoft.com/office/drawing/2014/main" id="{B3534FD0-727B-4CAD-9FD9-40592876B25D}"/>
              </a:ext>
            </a:extLst>
          </p:cNvPr>
          <p:cNvPicPr>
            <a:picLocks noChangeAspect="1"/>
          </p:cNvPicPr>
          <p:nvPr/>
        </p:nvPicPr>
        <p:blipFill rotWithShape="1">
          <a:blip r:embed="rId2">
            <a:extLst>
              <a:ext uri="{28A0092B-C50C-407E-A947-70E740481C1C}">
                <a14:useLocalDpi xmlns:a14="http://schemas.microsoft.com/office/drawing/2010/main" val="0"/>
              </a:ext>
            </a:extLst>
          </a:blip>
          <a:srcRect l="17259" t="7824" r="4968" b="-1"/>
          <a:stretch/>
        </p:blipFill>
        <p:spPr>
          <a:xfrm>
            <a:off x="3523488" y="10"/>
            <a:ext cx="8668512" cy="6857990"/>
          </a:xfrm>
          <a:prstGeom prst="rect">
            <a:avLst/>
          </a:prstGeom>
        </p:spPr>
      </p:pic>
      <p:sp>
        <p:nvSpPr>
          <p:cNvPr id="30"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09370A8-9F1D-4671-A217-275A0C2C09F2}"/>
              </a:ext>
            </a:extLst>
          </p:cNvPr>
          <p:cNvSpPr>
            <a:spLocks noGrp="1"/>
          </p:cNvSpPr>
          <p:nvPr>
            <p:ph type="ctrTitle"/>
          </p:nvPr>
        </p:nvSpPr>
        <p:spPr>
          <a:xfrm>
            <a:off x="408422" y="1176743"/>
            <a:ext cx="4023360" cy="3204134"/>
          </a:xfrm>
        </p:spPr>
        <p:txBody>
          <a:bodyPr anchor="b">
            <a:normAutofit/>
          </a:bodyPr>
          <a:lstStyle/>
          <a:p>
            <a:r>
              <a:rPr lang="it-IT" sz="4800" dirty="0">
                <a:solidFill>
                  <a:schemeClr val="tx1">
                    <a:lumMod val="85000"/>
                  </a:schemeClr>
                </a:solidFill>
                <a:latin typeface="Century Gothic" panose="020B0502020202020204" pitchFamily="34" charset="0"/>
              </a:rPr>
              <a:t>Il ruolo della Privacy nella  Digital Forensics</a:t>
            </a:r>
          </a:p>
        </p:txBody>
      </p:sp>
      <p:sp>
        <p:nvSpPr>
          <p:cNvPr id="3" name="Sottotitolo 2">
            <a:extLst>
              <a:ext uri="{FF2B5EF4-FFF2-40B4-BE49-F238E27FC236}">
                <a16:creationId xmlns:a16="http://schemas.microsoft.com/office/drawing/2014/main" id="{CD9683DA-7555-47B3-A813-5C0700B71D34}"/>
              </a:ext>
            </a:extLst>
          </p:cNvPr>
          <p:cNvSpPr>
            <a:spLocks noGrp="1"/>
          </p:cNvSpPr>
          <p:nvPr>
            <p:ph type="subTitle" idx="1"/>
          </p:nvPr>
        </p:nvSpPr>
        <p:spPr>
          <a:xfrm>
            <a:off x="70672" y="263755"/>
            <a:ext cx="3710031" cy="360782"/>
          </a:xfrm>
        </p:spPr>
        <p:txBody>
          <a:bodyPr>
            <a:normAutofit/>
          </a:bodyPr>
          <a:lstStyle/>
          <a:p>
            <a:pPr algn="l"/>
            <a:r>
              <a:rPr lang="it-IT" sz="1600" dirty="0">
                <a:solidFill>
                  <a:schemeClr val="tx1">
                    <a:lumMod val="85000"/>
                  </a:schemeClr>
                </a:solidFill>
                <a:latin typeface="Century Gothic" panose="020B0502020202020204" pitchFamily="34" charset="0"/>
              </a:rPr>
              <a:t>Corso di Digital Forensics 2019/2020</a:t>
            </a:r>
          </a:p>
        </p:txBody>
      </p:sp>
      <p:sp>
        <p:nvSpPr>
          <p:cNvPr id="31"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ottotitolo 2">
            <a:extLst>
              <a:ext uri="{FF2B5EF4-FFF2-40B4-BE49-F238E27FC236}">
                <a16:creationId xmlns:a16="http://schemas.microsoft.com/office/drawing/2014/main" id="{AE4BDD72-D7BD-4D25-82B0-15D84E90D7C9}"/>
              </a:ext>
            </a:extLst>
          </p:cNvPr>
          <p:cNvSpPr txBox="1">
            <a:spLocks/>
          </p:cNvSpPr>
          <p:nvPr/>
        </p:nvSpPr>
        <p:spPr>
          <a:xfrm>
            <a:off x="290252" y="4785631"/>
            <a:ext cx="4398818"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2000" dirty="0">
                <a:solidFill>
                  <a:schemeClr val="tx1">
                    <a:lumMod val="85000"/>
                  </a:schemeClr>
                </a:solidFill>
                <a:latin typeface="Century Gothic" panose="020B0502020202020204" pitchFamily="34" charset="0"/>
              </a:rPr>
              <a:t>Approccio pratico al problema con un’analisi forense di un Google Home Mini</a:t>
            </a:r>
          </a:p>
        </p:txBody>
      </p:sp>
      <p:sp>
        <p:nvSpPr>
          <p:cNvPr id="6" name="CasellaDiTesto 5">
            <a:extLst>
              <a:ext uri="{FF2B5EF4-FFF2-40B4-BE49-F238E27FC236}">
                <a16:creationId xmlns:a16="http://schemas.microsoft.com/office/drawing/2014/main" id="{EB7B2250-46CF-4AB0-AADA-5923C52B0FF9}"/>
              </a:ext>
            </a:extLst>
          </p:cNvPr>
          <p:cNvSpPr txBox="1"/>
          <p:nvPr/>
        </p:nvSpPr>
        <p:spPr>
          <a:xfrm>
            <a:off x="70672" y="6475372"/>
            <a:ext cx="2020105" cy="307777"/>
          </a:xfrm>
          <a:prstGeom prst="rect">
            <a:avLst/>
          </a:prstGeom>
          <a:noFill/>
        </p:spPr>
        <p:txBody>
          <a:bodyPr wrap="none" rtlCol="0">
            <a:spAutoFit/>
          </a:bodyPr>
          <a:lstStyle/>
          <a:p>
            <a:pPr lvl="0" algn="ctr" defTabSz="457200">
              <a:spcAft>
                <a:spcPts val="120"/>
              </a:spcAft>
            </a:pPr>
            <a:r>
              <a:rPr lang="it-IT" sz="1400" i="1" dirty="0">
                <a:solidFill>
                  <a:srgbClr val="D3D3D3"/>
                </a:solidFill>
                <a:latin typeface="Century Gothic" panose="020B0502020202020204"/>
              </a:rPr>
              <a:t>Luca Izzo 0522500716</a:t>
            </a:r>
          </a:p>
        </p:txBody>
      </p:sp>
      <p:sp>
        <p:nvSpPr>
          <p:cNvPr id="4" name="Rettangolo 3">
            <a:extLst>
              <a:ext uri="{FF2B5EF4-FFF2-40B4-BE49-F238E27FC236}">
                <a16:creationId xmlns:a16="http://schemas.microsoft.com/office/drawing/2014/main" id="{6ACED364-8184-451E-A502-823ECD5B9719}"/>
              </a:ext>
            </a:extLst>
          </p:cNvPr>
          <p:cNvSpPr/>
          <p:nvPr/>
        </p:nvSpPr>
        <p:spPr>
          <a:xfrm>
            <a:off x="481029" y="624537"/>
            <a:ext cx="704088" cy="146305"/>
          </a:xfrm>
          <a:prstGeom prst="rect">
            <a:avLst/>
          </a:prstGeom>
          <a:solidFill>
            <a:srgbClr val="0F5D7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D2C862FB-A12A-40ED-ADB4-6EAEF9B81695}"/>
              </a:ext>
            </a:extLst>
          </p:cNvPr>
          <p:cNvSpPr txBox="1"/>
          <p:nvPr/>
        </p:nvSpPr>
        <p:spPr>
          <a:xfrm>
            <a:off x="1338770" y="541254"/>
            <a:ext cx="2262158" cy="307777"/>
          </a:xfrm>
          <a:prstGeom prst="rect">
            <a:avLst/>
          </a:prstGeom>
          <a:noFill/>
        </p:spPr>
        <p:txBody>
          <a:bodyPr wrap="none" rtlCol="0">
            <a:spAutoFit/>
          </a:bodyPr>
          <a:lstStyle/>
          <a:p>
            <a:pPr lvl="0" algn="ctr" defTabSz="457200">
              <a:spcAft>
                <a:spcPts val="120"/>
              </a:spcAft>
            </a:pPr>
            <a:r>
              <a:rPr lang="it-IT" sz="1400" i="1" dirty="0">
                <a:solidFill>
                  <a:srgbClr val="D3D3D3"/>
                </a:solidFill>
                <a:latin typeface="Century Gothic" panose="020B0502020202020204"/>
              </a:rPr>
              <a:t>Prof. Raffaele Pizzolante</a:t>
            </a:r>
          </a:p>
        </p:txBody>
      </p:sp>
      <p:sp>
        <p:nvSpPr>
          <p:cNvPr id="7" name="Segnaposto numero diapositiva 6">
            <a:extLst>
              <a:ext uri="{FF2B5EF4-FFF2-40B4-BE49-F238E27FC236}">
                <a16:creationId xmlns:a16="http://schemas.microsoft.com/office/drawing/2014/main" id="{D1B22808-4732-47E2-8997-34A04ADCEE65}"/>
              </a:ext>
            </a:extLst>
          </p:cNvPr>
          <p:cNvSpPr>
            <a:spLocks noGrp="1"/>
          </p:cNvSpPr>
          <p:nvPr>
            <p:ph type="sldNum" sz="quarter" idx="12"/>
          </p:nvPr>
        </p:nvSpPr>
        <p:spPr/>
        <p:txBody>
          <a:bodyPr/>
          <a:lstStyle/>
          <a:p>
            <a:fld id="{86ECCFAB-3752-46D0-A66C-8286CDEEC2C9}" type="slidenum">
              <a:rPr lang="it-IT" smtClean="0"/>
              <a:t>1</a:t>
            </a:fld>
            <a:endParaRPr lang="it-IT"/>
          </a:p>
        </p:txBody>
      </p:sp>
    </p:spTree>
    <p:extLst>
      <p:ext uri="{BB962C8B-B14F-4D97-AF65-F5344CB8AC3E}">
        <p14:creationId xmlns:p14="http://schemas.microsoft.com/office/powerpoint/2010/main" val="411862537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7" name="CasellaDiTesto 16">
            <a:extLst>
              <a:ext uri="{FF2B5EF4-FFF2-40B4-BE49-F238E27FC236}">
                <a16:creationId xmlns:a16="http://schemas.microsoft.com/office/drawing/2014/main" id="{38C84BF2-B4A7-414B-A824-260B84A6DA07}"/>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a:t>
            </a:r>
          </a:p>
        </p:txBody>
      </p:sp>
      <p:pic>
        <p:nvPicPr>
          <p:cNvPr id="11" name="Elemento grafico 10" descr="Ricerca">
            <a:extLst>
              <a:ext uri="{FF2B5EF4-FFF2-40B4-BE49-F238E27FC236}">
                <a16:creationId xmlns:a16="http://schemas.microsoft.com/office/drawing/2014/main" id="{391F3648-432E-4E9A-8545-F9CB9D4A6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0205" y="276497"/>
            <a:ext cx="574765" cy="574765"/>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51262"/>
            <a:ext cx="10138957" cy="2616101"/>
          </a:xfrm>
          <a:prstGeom prst="rect">
            <a:avLst/>
          </a:prstGeom>
          <a:noFill/>
        </p:spPr>
        <p:txBody>
          <a:bodyPr wrap="square" rtlCol="0">
            <a:spAutoFit/>
          </a:bodyPr>
          <a:lstStyle/>
          <a:p>
            <a:pPr algn="ctr"/>
            <a:r>
              <a:rPr lang="it-IT" sz="1600" b="1" dirty="0">
                <a:solidFill>
                  <a:srgbClr val="D0D1D1"/>
                </a:solidFill>
                <a:latin typeface="Century Gothic" panose="020B0502020202020204" pitchFamily="34" charset="0"/>
              </a:rPr>
              <a:t>Prima dell'esplosione di Internet </a:t>
            </a:r>
            <a:r>
              <a:rPr lang="it-IT" sz="1600" dirty="0">
                <a:solidFill>
                  <a:srgbClr val="D0D1D1"/>
                </a:solidFill>
                <a:latin typeface="Century Gothic" panose="020B0502020202020204" pitchFamily="34" charset="0"/>
              </a:rPr>
              <a:t>e della diffusa adozione dei social network, l'ecosistema della Digital Forensics era </a:t>
            </a:r>
            <a:r>
              <a:rPr lang="it-IT" sz="1600" b="1" dirty="0">
                <a:solidFill>
                  <a:srgbClr val="D0D1D1"/>
                </a:solidFill>
                <a:latin typeface="Century Gothic" panose="020B0502020202020204" pitchFamily="34" charset="0"/>
              </a:rPr>
              <a:t>limitato</a:t>
            </a:r>
            <a:r>
              <a:rPr lang="it-IT" sz="1600" dirty="0">
                <a:solidFill>
                  <a:srgbClr val="D0D1D1"/>
                </a:solidFill>
                <a:latin typeface="Century Gothic" panose="020B0502020202020204" pitchFamily="34" charset="0"/>
              </a:rPr>
              <a:t> ai personal computer sequestrati dalle forze dell'ordine nel contesto delle indagini digitali.</a:t>
            </a:r>
          </a:p>
          <a:p>
            <a:pPr algn="ctr"/>
            <a:endParaRPr lang="it-IT" sz="1600" dirty="0">
              <a:solidFill>
                <a:srgbClr val="D0D1D1"/>
              </a:solidFill>
              <a:latin typeface="Century Gothic" panose="020B0502020202020204" pitchFamily="34" charset="0"/>
            </a:endParaRPr>
          </a:p>
          <a:p>
            <a:pPr algn="ctr"/>
            <a:r>
              <a:rPr lang="it-IT" sz="1600" dirty="0">
                <a:solidFill>
                  <a:srgbClr val="D0D1D1"/>
                </a:solidFill>
                <a:latin typeface="Century Gothic" panose="020B0502020202020204" pitchFamily="34" charset="0"/>
              </a:rPr>
              <a:t>La mancanza di meccanismi di sicurezza ha permesso di recuperare e analizzare una grande quantità di informazioni.</a:t>
            </a:r>
          </a:p>
          <a:p>
            <a:pPr algn="ctr"/>
            <a:endParaRPr lang="it-IT" sz="1600" dirty="0">
              <a:solidFill>
                <a:srgbClr val="D0D1D1"/>
              </a:solidFill>
              <a:latin typeface="Century Gothic" panose="020B0502020202020204" pitchFamily="34" charset="0"/>
            </a:endParaRPr>
          </a:p>
          <a:p>
            <a:pPr algn="ctr"/>
            <a:r>
              <a:rPr lang="it-IT" sz="1600" dirty="0">
                <a:solidFill>
                  <a:srgbClr val="D0D1D1"/>
                </a:solidFill>
                <a:latin typeface="Century Gothic" panose="020B0502020202020204" pitchFamily="34" charset="0"/>
              </a:rPr>
              <a:t>Pertanto, le azioni più tipiche della Digital forensics sono state </a:t>
            </a:r>
          </a:p>
          <a:p>
            <a:pPr marL="285750" indent="-285750" algn="ctr">
              <a:buFont typeface="Arial" panose="020B0604020202020204" pitchFamily="34" charset="0"/>
              <a:buChar char="•"/>
            </a:pPr>
            <a:r>
              <a:rPr lang="it-IT" sz="1600" dirty="0">
                <a:solidFill>
                  <a:srgbClr val="D0D1D1"/>
                </a:solidFill>
                <a:latin typeface="Century Gothic" panose="020B0502020202020204" pitchFamily="34" charset="0"/>
              </a:rPr>
              <a:t>Recupero dei dati con garanzie di non ripudio </a:t>
            </a:r>
          </a:p>
          <a:p>
            <a:pPr marL="285750" indent="-285750" algn="ctr">
              <a:buFont typeface="Arial" panose="020B0604020202020204" pitchFamily="34" charset="0"/>
              <a:buChar char="•"/>
            </a:pPr>
            <a:r>
              <a:rPr lang="it-IT" sz="1600" dirty="0">
                <a:solidFill>
                  <a:srgbClr val="D0D1D1"/>
                </a:solidFill>
                <a:latin typeface="Century Gothic" panose="020B0502020202020204" pitchFamily="34" charset="0"/>
              </a:rPr>
              <a:t>Analisi di artefatti digitali per casi di frode o violazione del copyright</a:t>
            </a:r>
          </a:p>
        </p:txBody>
      </p:sp>
      <p:sp>
        <p:nvSpPr>
          <p:cNvPr id="2" name="Segnaposto numero diapositiva 1">
            <a:extLst>
              <a:ext uri="{FF2B5EF4-FFF2-40B4-BE49-F238E27FC236}">
                <a16:creationId xmlns:a16="http://schemas.microsoft.com/office/drawing/2014/main" id="{ABB9A06E-57A5-4F8B-8235-3B15A09DB111}"/>
              </a:ext>
            </a:extLst>
          </p:cNvPr>
          <p:cNvSpPr>
            <a:spLocks noGrp="1"/>
          </p:cNvSpPr>
          <p:nvPr>
            <p:ph type="sldNum" sz="quarter" idx="12"/>
          </p:nvPr>
        </p:nvSpPr>
        <p:spPr/>
        <p:txBody>
          <a:bodyPr/>
          <a:lstStyle/>
          <a:p>
            <a:fld id="{86ECCFAB-3752-46D0-A66C-8286CDEEC2C9}" type="slidenum">
              <a:rPr lang="it-IT" smtClean="0"/>
              <a:t>10</a:t>
            </a:fld>
            <a:endParaRPr lang="it-IT"/>
          </a:p>
        </p:txBody>
      </p:sp>
    </p:spTree>
    <p:extLst>
      <p:ext uri="{BB962C8B-B14F-4D97-AF65-F5344CB8AC3E}">
        <p14:creationId xmlns:p14="http://schemas.microsoft.com/office/powerpoint/2010/main" val="242698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10510"/>
            <a:ext cx="12192000" cy="6858000"/>
          </a:xfrm>
          <a:prstGeom prst="rect">
            <a:avLst/>
          </a:prstGeom>
        </p:spPr>
      </p:pic>
      <p:sp>
        <p:nvSpPr>
          <p:cNvPr id="17" name="CasellaDiTesto 16">
            <a:extLst>
              <a:ext uri="{FF2B5EF4-FFF2-40B4-BE49-F238E27FC236}">
                <a16:creationId xmlns:a16="http://schemas.microsoft.com/office/drawing/2014/main" id="{38C84BF2-B4A7-414B-A824-260B84A6DA07}"/>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a:t>
            </a:r>
          </a:p>
        </p:txBody>
      </p:sp>
      <p:pic>
        <p:nvPicPr>
          <p:cNvPr id="11" name="Elemento grafico 10" descr="Ricerca">
            <a:extLst>
              <a:ext uri="{FF2B5EF4-FFF2-40B4-BE49-F238E27FC236}">
                <a16:creationId xmlns:a16="http://schemas.microsoft.com/office/drawing/2014/main" id="{391F3648-432E-4E9A-8545-F9CB9D4A6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0205" y="276497"/>
            <a:ext cx="574765" cy="574765"/>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3293209"/>
          </a:xfrm>
          <a:prstGeom prst="rect">
            <a:avLst/>
          </a:prstGeom>
          <a:noFill/>
        </p:spPr>
        <p:txBody>
          <a:bodyPr wrap="square" rtlCol="0">
            <a:spAutoFit/>
          </a:bodyPr>
          <a:lstStyle/>
          <a:p>
            <a:pPr algn="ctr"/>
            <a:r>
              <a:rPr lang="it-IT" sz="1600" dirty="0">
                <a:solidFill>
                  <a:srgbClr val="D0D1D1"/>
                </a:solidFill>
                <a:latin typeface="Century Gothic" panose="020B0502020202020204" pitchFamily="34" charset="0"/>
              </a:rPr>
              <a:t>La Digital forensics può anche aiutare a determinare una sequenza temporale degli eventi </a:t>
            </a:r>
            <a:r>
              <a:rPr lang="it-IT" sz="1600" dirty="0" err="1">
                <a:solidFill>
                  <a:srgbClr val="D0D1D1"/>
                </a:solidFill>
                <a:latin typeface="Century Gothic" panose="020B0502020202020204" pitchFamily="34" charset="0"/>
              </a:rPr>
              <a:t>vericatesi</a:t>
            </a:r>
            <a:r>
              <a:rPr lang="it-IT" sz="1600" dirty="0">
                <a:solidFill>
                  <a:srgbClr val="D0D1D1"/>
                </a:solidFill>
                <a:latin typeface="Century Gothic" panose="020B0502020202020204" pitchFamily="34" charset="0"/>
              </a:rPr>
              <a:t> in un intero sistema per comprendere meglio la casistica o le motivazioni di un attaccante e quindi aiutare a prevenire attacchi futuri.</a:t>
            </a:r>
          </a:p>
          <a:p>
            <a:pPr algn="ctr"/>
            <a:endParaRPr lang="it-IT" sz="1600" dirty="0">
              <a:solidFill>
                <a:srgbClr val="D0D1D1"/>
              </a:solidFill>
              <a:latin typeface="Century Gothic" panose="020B0502020202020204" pitchFamily="34" charset="0"/>
            </a:endParaRPr>
          </a:p>
          <a:p>
            <a:pPr algn="ctr"/>
            <a:r>
              <a:rPr lang="it-IT" sz="1600" dirty="0">
                <a:solidFill>
                  <a:srgbClr val="D0D1D1"/>
                </a:solidFill>
                <a:latin typeface="Century Gothic" panose="020B0502020202020204" pitchFamily="34" charset="0"/>
              </a:rPr>
              <a:t>I Professionisti Forensi, infatti, hanno a disposizione diversi strumenti come:</a:t>
            </a:r>
          </a:p>
          <a:p>
            <a:pPr algn="ctr"/>
            <a:endParaRPr lang="it-IT" sz="1600" dirty="0">
              <a:solidFill>
                <a:srgbClr val="D0D1D1"/>
              </a:solidFill>
              <a:latin typeface="Century Gothic" panose="020B0502020202020204" pitchFamily="34" charset="0"/>
            </a:endParaRPr>
          </a:p>
          <a:p>
            <a:pPr marL="1657350" lvl="3" indent="-285750">
              <a:buFont typeface="Arial" panose="020B0604020202020204" pitchFamily="34" charset="0"/>
              <a:buChar char="•"/>
            </a:pPr>
            <a:r>
              <a:rPr lang="it-IT" sz="1600" dirty="0">
                <a:solidFill>
                  <a:srgbClr val="D0D1D1"/>
                </a:solidFill>
                <a:latin typeface="Century Gothic" panose="020B0502020202020204" pitchFamily="34" charset="0"/>
              </a:rPr>
              <a:t>	applicazioni software volte a condurre indagini digitali per scopi generici </a:t>
            </a:r>
          </a:p>
          <a:p>
            <a:pPr marL="1657350" lvl="3" indent="-285750">
              <a:buFont typeface="Arial" panose="020B0604020202020204" pitchFamily="34" charset="0"/>
              <a:buChar char="•"/>
            </a:pPr>
            <a:r>
              <a:rPr lang="it-IT" sz="1600" dirty="0">
                <a:solidFill>
                  <a:srgbClr val="D0D1D1"/>
                </a:solidFill>
                <a:latin typeface="Century Gothic" panose="020B0502020202020204" pitchFamily="34" charset="0"/>
              </a:rPr>
              <a:t>   applicazioni specifiche di un determinato dominio</a:t>
            </a:r>
          </a:p>
          <a:p>
            <a:pPr marL="1657350" lvl="3" indent="-285750">
              <a:buFont typeface="Arial" panose="020B0604020202020204" pitchFamily="34" charset="0"/>
              <a:buChar char="•"/>
            </a:pPr>
            <a:r>
              <a:rPr lang="it-IT" sz="1600" dirty="0">
                <a:solidFill>
                  <a:srgbClr val="D0D1D1"/>
                </a:solidFill>
                <a:latin typeface="Century Gothic" panose="020B0502020202020204" pitchFamily="34" charset="0"/>
              </a:rPr>
              <a:t>   ambienti preconfigurati con strumenti disponibili per condurre indagini digitali </a:t>
            </a:r>
          </a:p>
          <a:p>
            <a:endParaRPr lang="it-IT" sz="1600" dirty="0">
              <a:solidFill>
                <a:srgbClr val="D0D1D1"/>
              </a:solidFill>
              <a:latin typeface="Century Gothic" panose="020B0502020202020204" pitchFamily="34" charset="0"/>
            </a:endParaRPr>
          </a:p>
          <a:p>
            <a:pPr algn="ctr"/>
            <a:r>
              <a:rPr lang="it-IT" sz="1600" dirty="0">
                <a:solidFill>
                  <a:srgbClr val="D0D1D1"/>
                </a:solidFill>
                <a:latin typeface="Century Gothic" panose="020B0502020202020204" pitchFamily="34" charset="0"/>
              </a:rPr>
              <a:t>L'insieme di strumenti da utilizzare sarà determinato dal tipo di indagine (pubblica o privata / amministrativa) e dai requisiti specifici del contesto analizzato (dispositivi, volatilità, ecc.). </a:t>
            </a:r>
          </a:p>
          <a:p>
            <a:pPr algn="ctr"/>
            <a:endParaRPr lang="it-IT" sz="1600" dirty="0">
              <a:solidFill>
                <a:schemeClr val="bg1"/>
              </a:solidFill>
              <a:latin typeface="Century Gothic" panose="020B0502020202020204" pitchFamily="34" charset="0"/>
            </a:endParaRPr>
          </a:p>
        </p:txBody>
      </p:sp>
      <p:sp>
        <p:nvSpPr>
          <p:cNvPr id="2" name="Segnaposto numero diapositiva 1">
            <a:extLst>
              <a:ext uri="{FF2B5EF4-FFF2-40B4-BE49-F238E27FC236}">
                <a16:creationId xmlns:a16="http://schemas.microsoft.com/office/drawing/2014/main" id="{F76D3298-18BD-42F8-98C9-490FA283178A}"/>
              </a:ext>
            </a:extLst>
          </p:cNvPr>
          <p:cNvSpPr>
            <a:spLocks noGrp="1"/>
          </p:cNvSpPr>
          <p:nvPr>
            <p:ph type="sldNum" sz="quarter" idx="12"/>
          </p:nvPr>
        </p:nvSpPr>
        <p:spPr/>
        <p:txBody>
          <a:bodyPr/>
          <a:lstStyle/>
          <a:p>
            <a:fld id="{86ECCFAB-3752-46D0-A66C-8286CDEEC2C9}" type="slidenum">
              <a:rPr lang="it-IT" smtClean="0"/>
              <a:t>11</a:t>
            </a:fld>
            <a:endParaRPr lang="it-IT"/>
          </a:p>
        </p:txBody>
      </p:sp>
    </p:spTree>
    <p:extLst>
      <p:ext uri="{BB962C8B-B14F-4D97-AF65-F5344CB8AC3E}">
        <p14:creationId xmlns:p14="http://schemas.microsoft.com/office/powerpoint/2010/main" val="211659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7" name="CasellaDiTesto 16">
            <a:extLst>
              <a:ext uri="{FF2B5EF4-FFF2-40B4-BE49-F238E27FC236}">
                <a16:creationId xmlns:a16="http://schemas.microsoft.com/office/drawing/2014/main" id="{38C84BF2-B4A7-414B-A824-260B84A6DA07}"/>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a:t>
            </a:r>
          </a:p>
        </p:txBody>
      </p:sp>
      <p:pic>
        <p:nvPicPr>
          <p:cNvPr id="11" name="Elemento grafico 10" descr="Ricerca">
            <a:extLst>
              <a:ext uri="{FF2B5EF4-FFF2-40B4-BE49-F238E27FC236}">
                <a16:creationId xmlns:a16="http://schemas.microsoft.com/office/drawing/2014/main" id="{391F3648-432E-4E9A-8545-F9CB9D4A6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0205" y="276497"/>
            <a:ext cx="574765" cy="574765"/>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2308324"/>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Tutta questa conoscenza richiede una formazione specifica sull'uso di metodologie e strumenti che non è sempre facile o possibile da fornire. </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Il volume di dati e dispositivi sensibili all'analisi è in continua crescita, ciò ha portato anche alla specializzazione di alcune aree nel campo della Digital Forensics a causa dell'emergere di dati da nuovi contesti. </a:t>
            </a:r>
          </a:p>
          <a:p>
            <a:pPr algn="ctr"/>
            <a:r>
              <a:rPr lang="it-IT" sz="1600" dirty="0">
                <a:solidFill>
                  <a:schemeClr val="bg1"/>
                </a:solidFill>
                <a:latin typeface="Century Gothic" panose="020B0502020202020204" pitchFamily="34" charset="0"/>
              </a:rPr>
              <a:t>Questi includono, tra l'altro, il Cloud e l'Internet of Things (IoT), che a loro volta hanno portato rispettivamente a Cloud e IoT-Forensics. </a:t>
            </a:r>
          </a:p>
          <a:p>
            <a:pPr algn="ctr"/>
            <a:endParaRPr lang="it-IT" sz="1600" dirty="0">
              <a:solidFill>
                <a:schemeClr val="bg1"/>
              </a:solidFill>
              <a:latin typeface="Century Gothic" panose="020B0502020202020204" pitchFamily="34" charset="0"/>
            </a:endParaRPr>
          </a:p>
        </p:txBody>
      </p:sp>
      <p:sp>
        <p:nvSpPr>
          <p:cNvPr id="2" name="Segnaposto numero diapositiva 1">
            <a:extLst>
              <a:ext uri="{FF2B5EF4-FFF2-40B4-BE49-F238E27FC236}">
                <a16:creationId xmlns:a16="http://schemas.microsoft.com/office/drawing/2014/main" id="{11740D01-F433-464C-973F-6D653547F1B1}"/>
              </a:ext>
            </a:extLst>
          </p:cNvPr>
          <p:cNvSpPr>
            <a:spLocks noGrp="1"/>
          </p:cNvSpPr>
          <p:nvPr>
            <p:ph type="sldNum" sz="quarter" idx="12"/>
          </p:nvPr>
        </p:nvSpPr>
        <p:spPr/>
        <p:txBody>
          <a:bodyPr/>
          <a:lstStyle/>
          <a:p>
            <a:fld id="{86ECCFAB-3752-46D0-A66C-8286CDEEC2C9}" type="slidenum">
              <a:rPr lang="it-IT" smtClean="0"/>
              <a:t>12</a:t>
            </a:fld>
            <a:endParaRPr lang="it-IT"/>
          </a:p>
        </p:txBody>
      </p:sp>
    </p:spTree>
    <p:extLst>
      <p:ext uri="{BB962C8B-B14F-4D97-AF65-F5344CB8AC3E}">
        <p14:creationId xmlns:p14="http://schemas.microsoft.com/office/powerpoint/2010/main" val="2212429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7" name="CasellaDiTesto 16">
            <a:extLst>
              <a:ext uri="{FF2B5EF4-FFF2-40B4-BE49-F238E27FC236}">
                <a16:creationId xmlns:a16="http://schemas.microsoft.com/office/drawing/2014/main" id="{38C84BF2-B4A7-414B-A824-260B84A6DA07}"/>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11" name="Elemento grafico 10" descr="Ricerca">
            <a:extLst>
              <a:ext uri="{FF2B5EF4-FFF2-40B4-BE49-F238E27FC236}">
                <a16:creationId xmlns:a16="http://schemas.microsoft.com/office/drawing/2014/main" id="{391F3648-432E-4E9A-8545-F9CB9D4A6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3274" y="292381"/>
            <a:ext cx="574765" cy="574765"/>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1815882"/>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L'evoluzione della scienza forense è stata motivata da cambiamenti contestuali. Mentre molti ricercatori considerano la scienza forense e l’informatica forense come termini equivalenti, la seconda è solo una parte della prima; quando i nuovi dispositivi e tecnologie appaiono e diventano più complessi, è più difficile coprire tutti i diversi aspetti della disciplina. </a:t>
            </a:r>
          </a:p>
          <a:p>
            <a:pPr algn="ctr"/>
            <a:endParaRPr lang="it-IT" sz="1600" dirty="0">
              <a:solidFill>
                <a:schemeClr val="bg1"/>
              </a:solidFill>
              <a:latin typeface="Century Gothic" panose="020B0502020202020204" pitchFamily="34" charset="0"/>
            </a:endParaRP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La Figura mostra aree specifiche che possono essere raggruppate sotto il termine di Digital Forensics.</a:t>
            </a:r>
          </a:p>
        </p:txBody>
      </p:sp>
      <p:pic>
        <p:nvPicPr>
          <p:cNvPr id="2" name="Immagine 1">
            <a:extLst>
              <a:ext uri="{FF2B5EF4-FFF2-40B4-BE49-F238E27FC236}">
                <a16:creationId xmlns:a16="http://schemas.microsoft.com/office/drawing/2014/main" id="{7BF3F764-CC3E-4C7C-B9A5-C462C73B4BFF}"/>
              </a:ext>
            </a:extLst>
          </p:cNvPr>
          <p:cNvPicPr>
            <a:picLocks noChangeAspect="1"/>
          </p:cNvPicPr>
          <p:nvPr/>
        </p:nvPicPr>
        <p:blipFill>
          <a:blip r:embed="rId6"/>
          <a:stretch>
            <a:fillRect/>
          </a:stretch>
        </p:blipFill>
        <p:spPr>
          <a:xfrm>
            <a:off x="3017710" y="2836675"/>
            <a:ext cx="6156579" cy="315417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sp>
        <p:nvSpPr>
          <p:cNvPr id="3" name="Segnaposto numero diapositiva 2">
            <a:extLst>
              <a:ext uri="{FF2B5EF4-FFF2-40B4-BE49-F238E27FC236}">
                <a16:creationId xmlns:a16="http://schemas.microsoft.com/office/drawing/2014/main" id="{CB7A5D55-3659-494E-9E49-EE8232CA68F0}"/>
              </a:ext>
            </a:extLst>
          </p:cNvPr>
          <p:cNvSpPr>
            <a:spLocks noGrp="1"/>
          </p:cNvSpPr>
          <p:nvPr>
            <p:ph type="sldNum" sz="quarter" idx="12"/>
          </p:nvPr>
        </p:nvSpPr>
        <p:spPr/>
        <p:txBody>
          <a:bodyPr/>
          <a:lstStyle/>
          <a:p>
            <a:fld id="{86ECCFAB-3752-46D0-A66C-8286CDEEC2C9}" type="slidenum">
              <a:rPr lang="it-IT" smtClean="0"/>
              <a:t>13</a:t>
            </a:fld>
            <a:endParaRPr lang="it-IT"/>
          </a:p>
        </p:txBody>
      </p:sp>
    </p:spTree>
    <p:extLst>
      <p:ext uri="{BB962C8B-B14F-4D97-AF65-F5344CB8AC3E}">
        <p14:creationId xmlns:p14="http://schemas.microsoft.com/office/powerpoint/2010/main" val="373166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 Informatica forense ha origine nell'analisi delle prove che sono in forma digitale, tipicamente presenti in un computer. Ciò significa che non è necessario essere un esperto per eseguire alcune delle operazioni di base considerate di natura forense, come l'applicazione di tecniche per identificare le modifiche in immagini o file. </a:t>
            </a:r>
          </a:p>
          <a:p>
            <a:pPr algn="ctr"/>
            <a:r>
              <a:rPr lang="it-IT" sz="1600" dirty="0">
                <a:solidFill>
                  <a:schemeClr val="bg1"/>
                </a:solidFill>
                <a:latin typeface="Century Gothic" panose="020B0502020202020204" pitchFamily="34" charset="0"/>
              </a:rPr>
              <a:t>Ciò solleva alcune domande:</a:t>
            </a:r>
          </a:p>
        </p:txBody>
      </p:sp>
      <p:pic>
        <p:nvPicPr>
          <p:cNvPr id="2" name="Immagine 1">
            <a:extLst>
              <a:ext uri="{FF2B5EF4-FFF2-40B4-BE49-F238E27FC236}">
                <a16:creationId xmlns:a16="http://schemas.microsoft.com/office/drawing/2014/main" id="{7BF3F764-CC3E-4C7C-B9A5-C462C73B4B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5000"/>
                    </a14:imgEffect>
                  </a14:imgLayer>
                </a14:imgProps>
              </a:ext>
            </a:extLst>
          </a:blip>
          <a:stretch>
            <a:fillRect/>
          </a:stretch>
        </p:blipFill>
        <p:spPr>
          <a:xfrm>
            <a:off x="3017710" y="2836675"/>
            <a:ext cx="6156579" cy="315417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pic>
        <p:nvPicPr>
          <p:cNvPr id="8" name="Immagine 7">
            <a:extLst>
              <a:ext uri="{FF2B5EF4-FFF2-40B4-BE49-F238E27FC236}">
                <a16:creationId xmlns:a16="http://schemas.microsoft.com/office/drawing/2014/main" id="{0DBC43F7-1A16-48A7-B577-3DDFB671A27F}"/>
              </a:ext>
            </a:extLst>
          </p:cNvPr>
          <p:cNvPicPr>
            <a:picLocks noChangeAspect="1"/>
          </p:cNvPicPr>
          <p:nvPr/>
        </p:nvPicPr>
        <p:blipFill rotWithShape="1">
          <a:blip r:embed="rId6"/>
          <a:srcRect l="8585" t="38507" r="71200" b="34515"/>
          <a:stretch/>
        </p:blipFill>
        <p:spPr>
          <a:xfrm>
            <a:off x="3556000" y="4077214"/>
            <a:ext cx="1244600" cy="850900"/>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sp>
        <p:nvSpPr>
          <p:cNvPr id="3" name="CasellaDiTesto 2">
            <a:extLst>
              <a:ext uri="{FF2B5EF4-FFF2-40B4-BE49-F238E27FC236}">
                <a16:creationId xmlns:a16="http://schemas.microsoft.com/office/drawing/2014/main" id="{C148CB09-A8ED-4F16-8606-4F745E13FCBE}"/>
              </a:ext>
            </a:extLst>
          </p:cNvPr>
          <p:cNvSpPr txBox="1"/>
          <p:nvPr/>
        </p:nvSpPr>
        <p:spPr>
          <a:xfrm>
            <a:off x="175355" y="2405124"/>
            <a:ext cx="2667001" cy="584775"/>
          </a:xfrm>
          <a:prstGeom prst="rect">
            <a:avLst/>
          </a:prstGeom>
          <a:noFill/>
          <a:ln>
            <a:solidFill>
              <a:srgbClr val="0F5D71"/>
            </a:solidFill>
          </a:ln>
        </p:spPr>
        <p:txBody>
          <a:bodyPr wrap="square" rtlCol="0">
            <a:spAutoFit/>
          </a:bodyPr>
          <a:lstStyle/>
          <a:p>
            <a:pPr algn="ctr"/>
            <a:r>
              <a:rPr lang="it-IT" sz="1600" dirty="0">
                <a:solidFill>
                  <a:schemeClr val="bg1"/>
                </a:solidFill>
                <a:latin typeface="Century Gothic" panose="020B0502020202020204" pitchFamily="34" charset="0"/>
              </a:rPr>
              <a:t>Cosa rende l’informatica forense una disciplina?</a:t>
            </a:r>
          </a:p>
        </p:txBody>
      </p:sp>
      <p:cxnSp>
        <p:nvCxnSpPr>
          <p:cNvPr id="6" name="Connettore curvo 5">
            <a:extLst>
              <a:ext uri="{FF2B5EF4-FFF2-40B4-BE49-F238E27FC236}">
                <a16:creationId xmlns:a16="http://schemas.microsoft.com/office/drawing/2014/main" id="{9C53ECEE-DC90-45BB-BFC6-22E35785C2B2}"/>
              </a:ext>
            </a:extLst>
          </p:cNvPr>
          <p:cNvCxnSpPr>
            <a:stCxn id="7" idx="2"/>
          </p:cNvCxnSpPr>
          <p:nvPr/>
        </p:nvCxnSpPr>
        <p:spPr>
          <a:xfrm rot="5400000">
            <a:off x="4215715" y="817226"/>
            <a:ext cx="506926" cy="3253644"/>
          </a:xfrm>
          <a:prstGeom prst="curvedConnector2">
            <a:avLst/>
          </a:prstGeom>
          <a:ln>
            <a:solidFill>
              <a:srgbClr val="0F5D71"/>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31AB9873-ADB8-465B-B046-A95608168788}"/>
              </a:ext>
            </a:extLst>
          </p:cNvPr>
          <p:cNvSpPr txBox="1"/>
          <p:nvPr/>
        </p:nvSpPr>
        <p:spPr>
          <a:xfrm>
            <a:off x="9537700" y="2405124"/>
            <a:ext cx="2478945" cy="1077218"/>
          </a:xfrm>
          <a:prstGeom prst="rect">
            <a:avLst/>
          </a:prstGeom>
          <a:noFill/>
          <a:ln>
            <a:solidFill>
              <a:srgbClr val="0F5D71"/>
            </a:solidFill>
          </a:ln>
        </p:spPr>
        <p:txBody>
          <a:bodyPr wrap="square" rtlCol="0">
            <a:spAutoFit/>
          </a:bodyPr>
          <a:lstStyle/>
          <a:p>
            <a:pPr algn="ctr"/>
            <a:r>
              <a:rPr lang="it-IT" sz="1600" dirty="0">
                <a:solidFill>
                  <a:schemeClr val="bg1"/>
                </a:solidFill>
                <a:latin typeface="Century Gothic" panose="020B0502020202020204" pitchFamily="34" charset="0"/>
              </a:rPr>
              <a:t>Quando è possibile considerare una certa disciplina "X-Forensics" matura?</a:t>
            </a:r>
          </a:p>
        </p:txBody>
      </p:sp>
      <p:cxnSp>
        <p:nvCxnSpPr>
          <p:cNvPr id="13" name="Connettore curvo 12">
            <a:extLst>
              <a:ext uri="{FF2B5EF4-FFF2-40B4-BE49-F238E27FC236}">
                <a16:creationId xmlns:a16="http://schemas.microsoft.com/office/drawing/2014/main" id="{D050DD7E-6CF4-424B-BAE3-CAA6CD91D503}"/>
              </a:ext>
            </a:extLst>
          </p:cNvPr>
          <p:cNvCxnSpPr>
            <a:cxnSpLocks/>
          </p:cNvCxnSpPr>
          <p:nvPr/>
        </p:nvCxnSpPr>
        <p:spPr>
          <a:xfrm>
            <a:off x="6190028" y="2206469"/>
            <a:ext cx="3347672" cy="438654"/>
          </a:xfrm>
          <a:prstGeom prst="curvedConnector3">
            <a:avLst>
              <a:gd name="adj1" fmla="val 50000"/>
            </a:avLst>
          </a:prstGeom>
          <a:ln>
            <a:solidFill>
              <a:srgbClr val="0F5D71"/>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7136C1C0-8AEA-43DF-BF64-2F1DEA06EB6C}"/>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16" name="Elemento grafico 15" descr="Ricerca">
            <a:extLst>
              <a:ext uri="{FF2B5EF4-FFF2-40B4-BE49-F238E27FC236}">
                <a16:creationId xmlns:a16="http://schemas.microsoft.com/office/drawing/2014/main" id="{82B6306D-3F77-4072-A6EE-5D49150E6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83274" y="292381"/>
            <a:ext cx="574765" cy="574765"/>
          </a:xfrm>
          <a:prstGeom prst="rect">
            <a:avLst/>
          </a:prstGeom>
        </p:spPr>
      </p:pic>
      <p:sp>
        <p:nvSpPr>
          <p:cNvPr id="4" name="Segnaposto numero diapositiva 3">
            <a:extLst>
              <a:ext uri="{FF2B5EF4-FFF2-40B4-BE49-F238E27FC236}">
                <a16:creationId xmlns:a16="http://schemas.microsoft.com/office/drawing/2014/main" id="{DACA4814-9954-4B74-9B3E-08DE338CB816}"/>
              </a:ext>
            </a:extLst>
          </p:cNvPr>
          <p:cNvSpPr>
            <a:spLocks noGrp="1"/>
          </p:cNvSpPr>
          <p:nvPr>
            <p:ph type="sldNum" sz="quarter" idx="12"/>
          </p:nvPr>
        </p:nvSpPr>
        <p:spPr/>
        <p:txBody>
          <a:bodyPr/>
          <a:lstStyle/>
          <a:p>
            <a:fld id="{86ECCFAB-3752-46D0-A66C-8286CDEEC2C9}" type="slidenum">
              <a:rPr lang="it-IT" smtClean="0"/>
              <a:t>14</a:t>
            </a:fld>
            <a:endParaRPr lang="it-IT"/>
          </a:p>
        </p:txBody>
      </p:sp>
    </p:spTree>
    <p:extLst>
      <p:ext uri="{BB962C8B-B14F-4D97-AF65-F5344CB8AC3E}">
        <p14:creationId xmlns:p14="http://schemas.microsoft.com/office/powerpoint/2010/main" val="111696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1077218"/>
          </a:xfrm>
          <a:prstGeom prst="rect">
            <a:avLst/>
          </a:prstGeom>
          <a:noFill/>
        </p:spPr>
        <p:txBody>
          <a:bodyPr wrap="square" rtlCol="0">
            <a:spAutoFit/>
          </a:bodyPr>
          <a:lstStyle/>
          <a:p>
            <a:pPr lvl="0" algn="ctr">
              <a:defRPr/>
            </a:pPr>
            <a:r>
              <a:rPr lang="it-IT" sz="1600" dirty="0">
                <a:solidFill>
                  <a:schemeClr val="bg1"/>
                </a:solidFill>
                <a:latin typeface="Century Gothic" panose="020B0502020202020204" pitchFamily="34" charset="0"/>
              </a:rPr>
              <a:t>In primo luogo, a differenza della image/file forensics or database forensics, l’Informatica forense raggruppa l'intero contesto di un computer ed è un termine ampiamente utilizzato da un gruppo di esperti che hanno definito il problema in libri e standard. Inoltre, la materializzazione di una nuova disciplina include in genere altre discipline esistenti (ora sotto-discipline).</a:t>
            </a:r>
          </a:p>
        </p:txBody>
      </p:sp>
      <p:pic>
        <p:nvPicPr>
          <p:cNvPr id="2" name="Immagine 1">
            <a:extLst>
              <a:ext uri="{FF2B5EF4-FFF2-40B4-BE49-F238E27FC236}">
                <a16:creationId xmlns:a16="http://schemas.microsoft.com/office/drawing/2014/main" id="{7BF3F764-CC3E-4C7C-B9A5-C462C73B4B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5000"/>
                    </a14:imgEffect>
                  </a14:imgLayer>
                </a14:imgProps>
              </a:ext>
            </a:extLst>
          </a:blip>
          <a:stretch>
            <a:fillRect/>
          </a:stretch>
        </p:blipFill>
        <p:spPr>
          <a:xfrm>
            <a:off x="3017710" y="2836675"/>
            <a:ext cx="6156579" cy="315417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pic>
        <p:nvPicPr>
          <p:cNvPr id="8" name="Immagine 7">
            <a:extLst>
              <a:ext uri="{FF2B5EF4-FFF2-40B4-BE49-F238E27FC236}">
                <a16:creationId xmlns:a16="http://schemas.microsoft.com/office/drawing/2014/main" id="{0DBC43F7-1A16-48A7-B577-3DDFB671A27F}"/>
              </a:ext>
            </a:extLst>
          </p:cNvPr>
          <p:cNvPicPr>
            <a:picLocks noChangeAspect="1"/>
          </p:cNvPicPr>
          <p:nvPr/>
        </p:nvPicPr>
        <p:blipFill rotWithShape="1">
          <a:blip r:embed="rId6"/>
          <a:srcRect l="8585" t="38507" r="71200" b="34515"/>
          <a:stretch/>
        </p:blipFill>
        <p:spPr>
          <a:xfrm>
            <a:off x="3556000" y="4077214"/>
            <a:ext cx="1244600" cy="850900"/>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sp>
        <p:nvSpPr>
          <p:cNvPr id="14" name="CasellaDiTesto 13">
            <a:extLst>
              <a:ext uri="{FF2B5EF4-FFF2-40B4-BE49-F238E27FC236}">
                <a16:creationId xmlns:a16="http://schemas.microsoft.com/office/drawing/2014/main" id="{2304064C-9683-4ED6-9B39-2A78610712BA}"/>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15" name="Elemento grafico 14" descr="Ricerca">
            <a:extLst>
              <a:ext uri="{FF2B5EF4-FFF2-40B4-BE49-F238E27FC236}">
                <a16:creationId xmlns:a16="http://schemas.microsoft.com/office/drawing/2014/main" id="{49D1ECF9-AB52-418E-B0DE-FF3254FB56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83274" y="292381"/>
            <a:ext cx="574765" cy="574765"/>
          </a:xfrm>
          <a:prstGeom prst="rect">
            <a:avLst/>
          </a:prstGeom>
        </p:spPr>
      </p:pic>
      <p:sp>
        <p:nvSpPr>
          <p:cNvPr id="3" name="Segnaposto numero diapositiva 2">
            <a:extLst>
              <a:ext uri="{FF2B5EF4-FFF2-40B4-BE49-F238E27FC236}">
                <a16:creationId xmlns:a16="http://schemas.microsoft.com/office/drawing/2014/main" id="{6F930E42-A128-48CD-B9CE-61594FE8706E}"/>
              </a:ext>
            </a:extLst>
          </p:cNvPr>
          <p:cNvSpPr>
            <a:spLocks noGrp="1"/>
          </p:cNvSpPr>
          <p:nvPr>
            <p:ph type="sldNum" sz="quarter" idx="12"/>
          </p:nvPr>
        </p:nvSpPr>
        <p:spPr/>
        <p:txBody>
          <a:bodyPr/>
          <a:lstStyle/>
          <a:p>
            <a:fld id="{86ECCFAB-3752-46D0-A66C-8286CDEEC2C9}" type="slidenum">
              <a:rPr lang="it-IT" smtClean="0"/>
              <a:t>15</a:t>
            </a:fld>
            <a:endParaRPr lang="it-IT"/>
          </a:p>
        </p:txBody>
      </p:sp>
    </p:spTree>
    <p:extLst>
      <p:ext uri="{BB962C8B-B14F-4D97-AF65-F5344CB8AC3E}">
        <p14:creationId xmlns:p14="http://schemas.microsoft.com/office/powerpoint/2010/main" val="32934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1077218"/>
          </a:xfrm>
          <a:prstGeom prst="rect">
            <a:avLst/>
          </a:prstGeom>
          <a:noFill/>
        </p:spPr>
        <p:txBody>
          <a:bodyPr wrap="square" rtlCol="0">
            <a:spAutoFit/>
          </a:bodyPr>
          <a:lstStyle/>
          <a:p>
            <a:pPr lvl="0" algn="ctr">
              <a:defRPr/>
            </a:pPr>
            <a:r>
              <a:rPr lang="it-IT" sz="1600" dirty="0">
                <a:solidFill>
                  <a:schemeClr val="bg1"/>
                </a:solidFill>
                <a:latin typeface="Century Gothic" panose="020B0502020202020204" pitchFamily="34" charset="0"/>
              </a:rPr>
              <a:t>Ad esempio, la </a:t>
            </a:r>
            <a:r>
              <a:rPr lang="it-IT" sz="1600" b="1" dirty="0">
                <a:solidFill>
                  <a:schemeClr val="bg1"/>
                </a:solidFill>
                <a:latin typeface="Century Gothic" panose="020B0502020202020204" pitchFamily="34" charset="0"/>
              </a:rPr>
              <a:t>memory forensics </a:t>
            </a:r>
            <a:r>
              <a:rPr lang="it-IT" sz="1600" dirty="0">
                <a:solidFill>
                  <a:schemeClr val="bg1"/>
                </a:solidFill>
                <a:latin typeface="Century Gothic" panose="020B0502020202020204" pitchFamily="34" charset="0"/>
              </a:rPr>
              <a:t>può essere considerata come parte della Computer forensics poiché, dopo tutto, c'è memoria all'interno di un computer. </a:t>
            </a:r>
          </a:p>
          <a:p>
            <a:pPr lvl="0" algn="ctr">
              <a:defRPr/>
            </a:pPr>
            <a:r>
              <a:rPr lang="it-IT" sz="1600" dirty="0">
                <a:solidFill>
                  <a:schemeClr val="bg1"/>
                </a:solidFill>
                <a:latin typeface="Century Gothic" panose="020B0502020202020204" pitchFamily="34" charset="0"/>
              </a:rPr>
              <a:t>Tuttavia, la memory forensics deve essere considerata come una disciplina indipendente, infatti, può essere applicata ad altri dispositivi e non solo ai computer, ad esempio i dispositivi mobili.</a:t>
            </a:r>
          </a:p>
        </p:txBody>
      </p:sp>
      <p:pic>
        <p:nvPicPr>
          <p:cNvPr id="2" name="Immagine 1">
            <a:extLst>
              <a:ext uri="{FF2B5EF4-FFF2-40B4-BE49-F238E27FC236}">
                <a16:creationId xmlns:a16="http://schemas.microsoft.com/office/drawing/2014/main" id="{7BF3F764-CC3E-4C7C-B9A5-C462C73B4B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5000"/>
                    </a14:imgEffect>
                  </a14:imgLayer>
                </a14:imgProps>
              </a:ext>
            </a:extLst>
          </a:blip>
          <a:stretch>
            <a:fillRect/>
          </a:stretch>
        </p:blipFill>
        <p:spPr>
          <a:xfrm>
            <a:off x="3017710" y="2836675"/>
            <a:ext cx="6156579" cy="315417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pic>
        <p:nvPicPr>
          <p:cNvPr id="9" name="Immagine 8">
            <a:extLst>
              <a:ext uri="{FF2B5EF4-FFF2-40B4-BE49-F238E27FC236}">
                <a16:creationId xmlns:a16="http://schemas.microsoft.com/office/drawing/2014/main" id="{7631C60A-A319-441C-9A1C-56C07142D008}"/>
              </a:ext>
            </a:extLst>
          </p:cNvPr>
          <p:cNvPicPr>
            <a:picLocks noChangeAspect="1"/>
          </p:cNvPicPr>
          <p:nvPr/>
        </p:nvPicPr>
        <p:blipFill rotWithShape="1">
          <a:blip r:embed="rId6"/>
          <a:srcRect l="16417" t="66694" r="66668" b="13874"/>
          <a:stretch/>
        </p:blipFill>
        <p:spPr>
          <a:xfrm>
            <a:off x="4041044" y="4928114"/>
            <a:ext cx="1041400" cy="61291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sp>
        <p:nvSpPr>
          <p:cNvPr id="10" name="CasellaDiTesto 9">
            <a:extLst>
              <a:ext uri="{FF2B5EF4-FFF2-40B4-BE49-F238E27FC236}">
                <a16:creationId xmlns:a16="http://schemas.microsoft.com/office/drawing/2014/main" id="{9451E389-6223-4D47-B4DA-AE0EEEB57E83}"/>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12" name="Elemento grafico 11" descr="Ricerca">
            <a:extLst>
              <a:ext uri="{FF2B5EF4-FFF2-40B4-BE49-F238E27FC236}">
                <a16:creationId xmlns:a16="http://schemas.microsoft.com/office/drawing/2014/main" id="{5C7C9A96-990A-426B-A5CC-EA2CB67DF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83274" y="292381"/>
            <a:ext cx="574765" cy="574765"/>
          </a:xfrm>
          <a:prstGeom prst="rect">
            <a:avLst/>
          </a:prstGeom>
        </p:spPr>
      </p:pic>
      <p:sp>
        <p:nvSpPr>
          <p:cNvPr id="3" name="Segnaposto numero diapositiva 2">
            <a:extLst>
              <a:ext uri="{FF2B5EF4-FFF2-40B4-BE49-F238E27FC236}">
                <a16:creationId xmlns:a16="http://schemas.microsoft.com/office/drawing/2014/main" id="{2ED6CE1D-9815-419C-8E87-12B317AEB629}"/>
              </a:ext>
            </a:extLst>
          </p:cNvPr>
          <p:cNvSpPr>
            <a:spLocks noGrp="1"/>
          </p:cNvSpPr>
          <p:nvPr>
            <p:ph type="sldNum" sz="quarter" idx="12"/>
          </p:nvPr>
        </p:nvSpPr>
        <p:spPr/>
        <p:txBody>
          <a:bodyPr/>
          <a:lstStyle/>
          <a:p>
            <a:fld id="{86ECCFAB-3752-46D0-A66C-8286CDEEC2C9}" type="slidenum">
              <a:rPr lang="it-IT" smtClean="0"/>
              <a:t>16</a:t>
            </a:fld>
            <a:endParaRPr lang="it-IT"/>
          </a:p>
        </p:txBody>
      </p:sp>
    </p:spTree>
    <p:extLst>
      <p:ext uri="{BB962C8B-B14F-4D97-AF65-F5344CB8AC3E}">
        <p14:creationId xmlns:p14="http://schemas.microsoft.com/office/powerpoint/2010/main" val="225103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867146"/>
            <a:ext cx="10138957" cy="1077218"/>
          </a:xfrm>
          <a:prstGeom prst="rect">
            <a:avLst/>
          </a:prstGeom>
          <a:noFill/>
        </p:spPr>
        <p:txBody>
          <a:bodyPr wrap="square" rtlCol="0">
            <a:spAutoFit/>
          </a:bodyPr>
          <a:lstStyle/>
          <a:p>
            <a:pPr lvl="0" algn="ctr">
              <a:defRPr/>
            </a:pPr>
            <a:r>
              <a:rPr lang="it-IT" sz="1600" dirty="0">
                <a:solidFill>
                  <a:schemeClr val="bg1"/>
                </a:solidFill>
                <a:latin typeface="Century Gothic" panose="020B0502020202020204" pitchFamily="34" charset="0"/>
              </a:rPr>
              <a:t>Allo stesso modo, la network forensics ha iniziato ad essere valutata a causa di intrusioni e attacchi a sistemi informatici che hanno causato gravi danni negli anni '80. </a:t>
            </a:r>
          </a:p>
          <a:p>
            <a:pPr lvl="0" algn="ctr">
              <a:defRPr/>
            </a:pPr>
            <a:r>
              <a:rPr lang="it-IT" sz="1600" dirty="0">
                <a:solidFill>
                  <a:schemeClr val="bg1"/>
                </a:solidFill>
                <a:latin typeface="Century Gothic" panose="020B0502020202020204" pitchFamily="34" charset="0"/>
              </a:rPr>
              <a:t>Oggi esiste una vasta gamma di strumenti e tecniche per acquisire e analizzare il traffico di rete, nonché artefatti e prove digitali generati dalle comunicazioni di rete.</a:t>
            </a:r>
          </a:p>
        </p:txBody>
      </p:sp>
      <p:pic>
        <p:nvPicPr>
          <p:cNvPr id="2" name="Immagine 1">
            <a:extLst>
              <a:ext uri="{FF2B5EF4-FFF2-40B4-BE49-F238E27FC236}">
                <a16:creationId xmlns:a16="http://schemas.microsoft.com/office/drawing/2014/main" id="{7BF3F764-CC3E-4C7C-B9A5-C462C73B4B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5000"/>
                    </a14:imgEffect>
                  </a14:imgLayer>
                </a14:imgProps>
              </a:ext>
            </a:extLst>
          </a:blip>
          <a:stretch>
            <a:fillRect/>
          </a:stretch>
        </p:blipFill>
        <p:spPr>
          <a:xfrm>
            <a:off x="3017710" y="2836675"/>
            <a:ext cx="6156579" cy="315417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pic>
        <p:nvPicPr>
          <p:cNvPr id="8" name="Immagine 7">
            <a:extLst>
              <a:ext uri="{FF2B5EF4-FFF2-40B4-BE49-F238E27FC236}">
                <a16:creationId xmlns:a16="http://schemas.microsoft.com/office/drawing/2014/main" id="{7C043130-C3BF-46F5-98BA-31EC895AEC84}"/>
              </a:ext>
            </a:extLst>
          </p:cNvPr>
          <p:cNvPicPr>
            <a:picLocks noChangeAspect="1"/>
          </p:cNvPicPr>
          <p:nvPr/>
        </p:nvPicPr>
        <p:blipFill rotWithShape="1">
          <a:blip r:embed="rId6"/>
          <a:srcRect l="26476" t="37920" r="51928" b="33833"/>
          <a:stretch/>
        </p:blipFill>
        <p:spPr>
          <a:xfrm>
            <a:off x="4625735" y="4056185"/>
            <a:ext cx="1329588" cy="890954"/>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sp>
        <p:nvSpPr>
          <p:cNvPr id="10" name="CasellaDiTesto 9">
            <a:extLst>
              <a:ext uri="{FF2B5EF4-FFF2-40B4-BE49-F238E27FC236}">
                <a16:creationId xmlns:a16="http://schemas.microsoft.com/office/drawing/2014/main" id="{D960544E-1598-40BD-8B5E-9E5F309F1083}"/>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12" name="Elemento grafico 11" descr="Ricerca">
            <a:extLst>
              <a:ext uri="{FF2B5EF4-FFF2-40B4-BE49-F238E27FC236}">
                <a16:creationId xmlns:a16="http://schemas.microsoft.com/office/drawing/2014/main" id="{DA17A8C9-0582-4373-A118-D420582D6F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83274" y="292381"/>
            <a:ext cx="574765" cy="574765"/>
          </a:xfrm>
          <a:prstGeom prst="rect">
            <a:avLst/>
          </a:prstGeom>
        </p:spPr>
      </p:pic>
      <p:sp>
        <p:nvSpPr>
          <p:cNvPr id="3" name="Segnaposto numero diapositiva 2">
            <a:extLst>
              <a:ext uri="{FF2B5EF4-FFF2-40B4-BE49-F238E27FC236}">
                <a16:creationId xmlns:a16="http://schemas.microsoft.com/office/drawing/2014/main" id="{C493E6C6-E6C3-41AA-9A97-80E5E184A50E}"/>
              </a:ext>
            </a:extLst>
          </p:cNvPr>
          <p:cNvSpPr>
            <a:spLocks noGrp="1"/>
          </p:cNvSpPr>
          <p:nvPr>
            <p:ph type="sldNum" sz="quarter" idx="12"/>
          </p:nvPr>
        </p:nvSpPr>
        <p:spPr/>
        <p:txBody>
          <a:bodyPr/>
          <a:lstStyle/>
          <a:p>
            <a:fld id="{86ECCFAB-3752-46D0-A66C-8286CDEEC2C9}" type="slidenum">
              <a:rPr lang="it-IT" smtClean="0"/>
              <a:t>17</a:t>
            </a:fld>
            <a:endParaRPr lang="it-IT"/>
          </a:p>
        </p:txBody>
      </p:sp>
    </p:spTree>
    <p:extLst>
      <p:ext uri="{BB962C8B-B14F-4D97-AF65-F5344CB8AC3E}">
        <p14:creationId xmlns:p14="http://schemas.microsoft.com/office/powerpoint/2010/main" val="202087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0" y="815367"/>
            <a:ext cx="10138957" cy="2308324"/>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La figura illustra l'evoluzione della Digital Forensics in relazione a discipline consolidate con altre sotto-discipline, o quelle emergenti che sono definite in modo accettabile.</a:t>
            </a:r>
          </a:p>
          <a:p>
            <a:pPr algn="ctr"/>
            <a:r>
              <a:rPr lang="it-IT" sz="1600" dirty="0">
                <a:solidFill>
                  <a:schemeClr val="bg1"/>
                </a:solidFill>
                <a:latin typeface="Century Gothic" panose="020B0502020202020204" pitchFamily="34" charset="0"/>
              </a:rPr>
              <a:t>In particolare, la mobile forensics è molto diversa dalla network forensics o dalla memory forensics.</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Stanno emergendo nuove discipline forensi, come IoT-forensics, anche perché sono in fase di sviluppo nuovi tipi di dispositivi.</a:t>
            </a:r>
          </a:p>
          <a:p>
            <a:pPr algn="ctr"/>
            <a:r>
              <a:rPr lang="it-IT" sz="1600" dirty="0">
                <a:solidFill>
                  <a:schemeClr val="bg1"/>
                </a:solidFill>
                <a:latin typeface="Century Gothic" panose="020B0502020202020204" pitchFamily="34" charset="0"/>
              </a:rPr>
              <a:t>Pertanto, sono necessari nuovi strumenti per conservare e archiviare prove digitali in questi nuovi contesti</a:t>
            </a:r>
          </a:p>
          <a:p>
            <a:pPr algn="ctr"/>
            <a:endParaRPr lang="it-IT" sz="1600" dirty="0">
              <a:solidFill>
                <a:schemeClr val="bg1"/>
              </a:solidFill>
              <a:latin typeface="Century Gothic" panose="020B0502020202020204" pitchFamily="34" charset="0"/>
            </a:endParaRPr>
          </a:p>
        </p:txBody>
      </p:sp>
      <p:pic>
        <p:nvPicPr>
          <p:cNvPr id="2" name="Immagine 1">
            <a:extLst>
              <a:ext uri="{FF2B5EF4-FFF2-40B4-BE49-F238E27FC236}">
                <a16:creationId xmlns:a16="http://schemas.microsoft.com/office/drawing/2014/main" id="{7BF3F764-CC3E-4C7C-B9A5-C462C73B4BFF}"/>
              </a:ext>
            </a:extLst>
          </p:cNvPr>
          <p:cNvPicPr>
            <a:picLocks noChangeAspect="1"/>
          </p:cNvPicPr>
          <p:nvPr/>
        </p:nvPicPr>
        <p:blipFill>
          <a:blip r:embed="rId4"/>
          <a:stretch>
            <a:fillRect/>
          </a:stretch>
        </p:blipFill>
        <p:spPr>
          <a:xfrm>
            <a:off x="3017710" y="2836675"/>
            <a:ext cx="6156579" cy="3154179"/>
          </a:xfrm>
          <a:prstGeom prst="roundRect">
            <a:avLst>
              <a:gd name="adj" fmla="val 8594"/>
            </a:avLst>
          </a:prstGeom>
          <a:solidFill>
            <a:srgbClr val="FFFFFF">
              <a:shade val="85000"/>
            </a:srgbClr>
          </a:solidFill>
          <a:ln>
            <a:noFill/>
          </a:ln>
          <a:effectLst>
            <a:reflection blurRad="12700" stA="22000" endPos="28000" dist="5000" dir="5400000" sy="-100000" algn="bl" rotWithShape="0"/>
          </a:effectLst>
        </p:spPr>
      </p:pic>
      <p:sp>
        <p:nvSpPr>
          <p:cNvPr id="8" name="CasellaDiTesto 7">
            <a:extLst>
              <a:ext uri="{FF2B5EF4-FFF2-40B4-BE49-F238E27FC236}">
                <a16:creationId xmlns:a16="http://schemas.microsoft.com/office/drawing/2014/main" id="{6698524B-695F-4386-A564-B38193A6A50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9" name="Elemento grafico 8" descr="Ricerca">
            <a:extLst>
              <a:ext uri="{FF2B5EF4-FFF2-40B4-BE49-F238E27FC236}">
                <a16:creationId xmlns:a16="http://schemas.microsoft.com/office/drawing/2014/main" id="{960E84E3-7D80-4797-AA68-61D07ABE25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3274" y="292381"/>
            <a:ext cx="574765" cy="574765"/>
          </a:xfrm>
          <a:prstGeom prst="rect">
            <a:avLst/>
          </a:prstGeom>
        </p:spPr>
      </p:pic>
      <p:sp>
        <p:nvSpPr>
          <p:cNvPr id="3" name="Segnaposto numero diapositiva 2">
            <a:extLst>
              <a:ext uri="{FF2B5EF4-FFF2-40B4-BE49-F238E27FC236}">
                <a16:creationId xmlns:a16="http://schemas.microsoft.com/office/drawing/2014/main" id="{937EB842-BD5B-4F67-ADFC-A2F65E1BD8CE}"/>
              </a:ext>
            </a:extLst>
          </p:cNvPr>
          <p:cNvSpPr>
            <a:spLocks noGrp="1"/>
          </p:cNvSpPr>
          <p:nvPr>
            <p:ph type="sldNum" sz="quarter" idx="12"/>
          </p:nvPr>
        </p:nvSpPr>
        <p:spPr/>
        <p:txBody>
          <a:bodyPr/>
          <a:lstStyle/>
          <a:p>
            <a:fld id="{86ECCFAB-3752-46D0-A66C-8286CDEEC2C9}" type="slidenum">
              <a:rPr lang="it-IT" smtClean="0"/>
              <a:t>18</a:t>
            </a:fld>
            <a:endParaRPr lang="it-IT"/>
          </a:p>
        </p:txBody>
      </p:sp>
    </p:spTree>
    <p:extLst>
      <p:ext uri="{BB962C8B-B14F-4D97-AF65-F5344CB8AC3E}">
        <p14:creationId xmlns:p14="http://schemas.microsoft.com/office/powerpoint/2010/main" val="1924176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1026521" y="1070538"/>
            <a:ext cx="10138957" cy="1077218"/>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È importante sottolineare che, a differenza della informatica forense, le nuove aree emergenti stanno analizzando la </a:t>
            </a:r>
            <a:r>
              <a:rPr lang="it-IT" sz="1600" b="1" dirty="0">
                <a:solidFill>
                  <a:schemeClr val="bg1"/>
                </a:solidFill>
                <a:latin typeface="Century Gothic" panose="020B0502020202020204" pitchFamily="34" charset="0"/>
              </a:rPr>
              <a:t>privacy</a:t>
            </a:r>
            <a:r>
              <a:rPr lang="it-IT" sz="1600" dirty="0">
                <a:solidFill>
                  <a:schemeClr val="bg1"/>
                </a:solidFill>
                <a:latin typeface="Century Gothic" panose="020B0502020202020204" pitchFamily="34" charset="0"/>
              </a:rPr>
              <a:t> come un requisito fin dall'inizio. </a:t>
            </a:r>
          </a:p>
          <a:p>
            <a:pPr algn="ctr"/>
            <a:r>
              <a:rPr lang="it-IT" sz="1600" dirty="0">
                <a:solidFill>
                  <a:schemeClr val="bg1"/>
                </a:solidFill>
                <a:latin typeface="Century Gothic" panose="020B0502020202020204" pitchFamily="34" charset="0"/>
              </a:rPr>
              <a:t>Questo è un chiaro esempio di come l'attuale contesto sociale stia cambiando la Digital Forensics, incorporando la privacy come requisito delle nuove aree della Digital Forensics.</a:t>
            </a:r>
          </a:p>
        </p:txBody>
      </p:sp>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Evoluzione della Digital Forensics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3274" y="292381"/>
            <a:ext cx="574765" cy="574765"/>
          </a:xfrm>
          <a:prstGeom prst="rect">
            <a:avLst/>
          </a:prstGeom>
        </p:spPr>
      </p:pic>
      <p:sp>
        <p:nvSpPr>
          <p:cNvPr id="2" name="Segnaposto numero diapositiva 1">
            <a:extLst>
              <a:ext uri="{FF2B5EF4-FFF2-40B4-BE49-F238E27FC236}">
                <a16:creationId xmlns:a16="http://schemas.microsoft.com/office/drawing/2014/main" id="{52612E56-DC1B-4A36-9054-678867294398}"/>
              </a:ext>
            </a:extLst>
          </p:cNvPr>
          <p:cNvSpPr>
            <a:spLocks noGrp="1"/>
          </p:cNvSpPr>
          <p:nvPr>
            <p:ph type="sldNum" sz="quarter" idx="12"/>
          </p:nvPr>
        </p:nvSpPr>
        <p:spPr/>
        <p:txBody>
          <a:bodyPr/>
          <a:lstStyle/>
          <a:p>
            <a:fld id="{86ECCFAB-3752-46D0-A66C-8286CDEEC2C9}" type="slidenum">
              <a:rPr lang="it-IT" smtClean="0"/>
              <a:t>19</a:t>
            </a:fld>
            <a:endParaRPr lang="it-IT"/>
          </a:p>
        </p:txBody>
      </p:sp>
    </p:spTree>
    <p:extLst>
      <p:ext uri="{BB962C8B-B14F-4D97-AF65-F5344CB8AC3E}">
        <p14:creationId xmlns:p14="http://schemas.microsoft.com/office/powerpoint/2010/main" val="130486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Immagine 9" descr="Immagine che contiene scuro, spazzolino, luce, verde&#10;&#10;Descrizione generata automaticamente">
            <a:extLst>
              <a:ext uri="{FF2B5EF4-FFF2-40B4-BE49-F238E27FC236}">
                <a16:creationId xmlns:a16="http://schemas.microsoft.com/office/drawing/2014/main" id="{31CE2653-EAD1-41BD-A965-7E91EE861C6B}"/>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173264" y="998101"/>
            <a:ext cx="4286250" cy="4286250"/>
          </a:xfrm>
          <a:prstGeom prst="ellipse">
            <a:avLst/>
          </a:prstGeom>
          <a:ln w="63500" cap="rnd">
            <a:solidFill>
              <a:srgbClr val="0F5D7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Rectangle 14">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199;p27">
            <a:extLst>
              <a:ext uri="{FF2B5EF4-FFF2-40B4-BE49-F238E27FC236}">
                <a16:creationId xmlns:a16="http://schemas.microsoft.com/office/drawing/2014/main" id="{9553D90E-2D89-4EDC-AAA2-0AC6AF5085F4}"/>
              </a:ext>
            </a:extLst>
          </p:cNvPr>
          <p:cNvSpPr/>
          <p:nvPr/>
        </p:nvSpPr>
        <p:spPr>
          <a:xfrm>
            <a:off x="9347425" y="1573649"/>
            <a:ext cx="537000" cy="537000"/>
          </a:xfrm>
          <a:prstGeom prst="ellipse">
            <a:avLst/>
          </a:prstGeom>
          <a:noFill/>
          <a:ln w="53975"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IT" sz="2400" dirty="0"/>
              <a:t> </a:t>
            </a:r>
            <a:endParaRPr sz="2400" dirty="0"/>
          </a:p>
        </p:txBody>
      </p:sp>
      <p:cxnSp>
        <p:nvCxnSpPr>
          <p:cNvPr id="98" name="Connettore a gomito 97">
            <a:extLst>
              <a:ext uri="{FF2B5EF4-FFF2-40B4-BE49-F238E27FC236}">
                <a16:creationId xmlns:a16="http://schemas.microsoft.com/office/drawing/2014/main" id="{D34F106F-D270-49C7-8BC4-AD0464F166B6}"/>
              </a:ext>
            </a:extLst>
          </p:cNvPr>
          <p:cNvCxnSpPr>
            <a:cxnSpLocks/>
            <a:stCxn id="12" idx="3"/>
            <a:endCxn id="96" idx="2"/>
          </p:cNvCxnSpPr>
          <p:nvPr/>
        </p:nvCxnSpPr>
        <p:spPr>
          <a:xfrm>
            <a:off x="5018737" y="1185051"/>
            <a:ext cx="4328688" cy="657098"/>
          </a:xfrm>
          <a:prstGeom prst="bentConnector3">
            <a:avLst/>
          </a:prstGeom>
          <a:ln w="317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CasellaDiTesto 98">
            <a:extLst>
              <a:ext uri="{FF2B5EF4-FFF2-40B4-BE49-F238E27FC236}">
                <a16:creationId xmlns:a16="http://schemas.microsoft.com/office/drawing/2014/main" id="{9B55AEBF-722F-4A16-9F7B-C14C7ECF829A}"/>
              </a:ext>
            </a:extLst>
          </p:cNvPr>
          <p:cNvSpPr txBox="1"/>
          <p:nvPr/>
        </p:nvSpPr>
        <p:spPr>
          <a:xfrm>
            <a:off x="162089" y="150078"/>
            <a:ext cx="3098348"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it-IT" sz="2000" b="1" dirty="0">
                <a:solidFill>
                  <a:schemeClr val="bg1">
                    <a:lumMod val="85000"/>
                  </a:schemeClr>
                </a:solidFill>
                <a:latin typeface="Century Gothic" panose="020B0502020202020204" pitchFamily="34" charset="0"/>
              </a:rPr>
              <a:t>TAVOLA DEI CONTENUTI</a:t>
            </a:r>
          </a:p>
        </p:txBody>
      </p:sp>
      <p:sp>
        <p:nvSpPr>
          <p:cNvPr id="120" name="Google Shape;199;p27">
            <a:extLst>
              <a:ext uri="{FF2B5EF4-FFF2-40B4-BE49-F238E27FC236}">
                <a16:creationId xmlns:a16="http://schemas.microsoft.com/office/drawing/2014/main" id="{0DB5343E-AF51-4E31-9E5E-E38E5B3BF5E0}"/>
              </a:ext>
            </a:extLst>
          </p:cNvPr>
          <p:cNvSpPr/>
          <p:nvPr/>
        </p:nvSpPr>
        <p:spPr>
          <a:xfrm>
            <a:off x="8614939" y="2043763"/>
            <a:ext cx="537000" cy="537000"/>
          </a:xfrm>
          <a:prstGeom prst="ellipse">
            <a:avLst/>
          </a:prstGeom>
          <a:noFill/>
          <a:ln w="34925"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21" name="Connettore a gomito 120">
            <a:extLst>
              <a:ext uri="{FF2B5EF4-FFF2-40B4-BE49-F238E27FC236}">
                <a16:creationId xmlns:a16="http://schemas.microsoft.com/office/drawing/2014/main" id="{8C9B7AA8-E353-479F-879B-83F2D9157F6A}"/>
              </a:ext>
            </a:extLst>
          </p:cNvPr>
          <p:cNvCxnSpPr>
            <a:cxnSpLocks/>
            <a:stCxn id="16" idx="3"/>
            <a:endCxn id="120" idx="2"/>
          </p:cNvCxnSpPr>
          <p:nvPr/>
        </p:nvCxnSpPr>
        <p:spPr>
          <a:xfrm>
            <a:off x="3643090" y="2124957"/>
            <a:ext cx="4971849" cy="187306"/>
          </a:xfrm>
          <a:prstGeom prst="bentConnector3">
            <a:avLst>
              <a:gd name="adj1" fmla="val 50000"/>
            </a:avLst>
          </a:prstGeom>
          <a:ln w="317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6" name="Google Shape;199;p27">
            <a:extLst>
              <a:ext uri="{FF2B5EF4-FFF2-40B4-BE49-F238E27FC236}">
                <a16:creationId xmlns:a16="http://schemas.microsoft.com/office/drawing/2014/main" id="{431C3695-EB65-452B-8B36-87B1ABF53247}"/>
              </a:ext>
            </a:extLst>
          </p:cNvPr>
          <p:cNvSpPr/>
          <p:nvPr/>
        </p:nvSpPr>
        <p:spPr>
          <a:xfrm>
            <a:off x="9615925" y="2499247"/>
            <a:ext cx="537000" cy="537000"/>
          </a:xfrm>
          <a:prstGeom prst="ellipse">
            <a:avLst/>
          </a:prstGeom>
          <a:noFill/>
          <a:ln w="34925"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27" name="Connettore a gomito 126">
            <a:extLst>
              <a:ext uri="{FF2B5EF4-FFF2-40B4-BE49-F238E27FC236}">
                <a16:creationId xmlns:a16="http://schemas.microsoft.com/office/drawing/2014/main" id="{465AFF12-60C6-4665-A71B-98A605CBAF2B}"/>
              </a:ext>
            </a:extLst>
          </p:cNvPr>
          <p:cNvCxnSpPr>
            <a:cxnSpLocks/>
            <a:stCxn id="18" idx="3"/>
            <a:endCxn id="126" idx="2"/>
          </p:cNvCxnSpPr>
          <p:nvPr/>
        </p:nvCxnSpPr>
        <p:spPr>
          <a:xfrm flipV="1">
            <a:off x="3153951" y="2767747"/>
            <a:ext cx="6461974" cy="297574"/>
          </a:xfrm>
          <a:prstGeom prst="bentConnector3">
            <a:avLst>
              <a:gd name="adj1" fmla="val 50000"/>
            </a:avLst>
          </a:prstGeom>
          <a:ln w="317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CasellaDiTesto 11">
            <a:extLst>
              <a:ext uri="{FF2B5EF4-FFF2-40B4-BE49-F238E27FC236}">
                <a16:creationId xmlns:a16="http://schemas.microsoft.com/office/drawing/2014/main" id="{98252C64-AC0A-4DC4-8DB1-2DC0D5C5DE4B}"/>
              </a:ext>
            </a:extLst>
          </p:cNvPr>
          <p:cNvSpPr txBox="1"/>
          <p:nvPr/>
        </p:nvSpPr>
        <p:spPr>
          <a:xfrm>
            <a:off x="483834" y="951443"/>
            <a:ext cx="4534903" cy="4672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dirty="0">
                <a:solidFill>
                  <a:srgbClr val="D0D1D1"/>
                </a:solidFill>
                <a:latin typeface="Century Gothic" panose="020B0502020202020204" pitchFamily="34" charset="0"/>
                <a:ea typeface="+mj-ea"/>
                <a:cs typeface="+mj-cs"/>
              </a:rPr>
              <a:t>Digital Forensics </a:t>
            </a:r>
            <a:r>
              <a:rPr lang="en-US" sz="2400" b="1" dirty="0">
                <a:solidFill>
                  <a:srgbClr val="0F5D71"/>
                </a:solidFill>
                <a:latin typeface="Century Gothic" panose="020B0502020202020204" pitchFamily="34" charset="0"/>
                <a:ea typeface="+mj-ea"/>
                <a:cs typeface="+mj-cs"/>
              </a:rPr>
              <a:t>||</a:t>
            </a:r>
            <a:r>
              <a:rPr lang="en-US" sz="2400" b="1" dirty="0">
                <a:solidFill>
                  <a:srgbClr val="D0D1D1"/>
                </a:solidFill>
                <a:latin typeface="Century Gothic" panose="020B0502020202020204" pitchFamily="34" charset="0"/>
                <a:ea typeface="+mj-ea"/>
                <a:cs typeface="+mj-cs"/>
              </a:rPr>
              <a:t> Privacy</a:t>
            </a:r>
          </a:p>
        </p:txBody>
      </p:sp>
      <p:sp>
        <p:nvSpPr>
          <p:cNvPr id="16" name="CasellaDiTesto 15">
            <a:extLst>
              <a:ext uri="{FF2B5EF4-FFF2-40B4-BE49-F238E27FC236}">
                <a16:creationId xmlns:a16="http://schemas.microsoft.com/office/drawing/2014/main" id="{D41879E8-6CCF-4AAA-A20E-59A0C68508D9}"/>
              </a:ext>
            </a:extLst>
          </p:cNvPr>
          <p:cNvSpPr txBox="1"/>
          <p:nvPr/>
        </p:nvSpPr>
        <p:spPr>
          <a:xfrm>
            <a:off x="483834" y="1891349"/>
            <a:ext cx="3159256" cy="467215"/>
          </a:xfrm>
          <a:prstGeom prst="rect">
            <a:avLst/>
          </a:prstGeom>
        </p:spPr>
        <p:txBody>
          <a:bodyPr vert="horz" lIns="91440" tIns="45720" rIns="91440" bIns="45720" rtlCol="0" anchor="b">
            <a:norm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a:t>
            </a:r>
          </a:p>
        </p:txBody>
      </p:sp>
      <p:sp>
        <p:nvSpPr>
          <p:cNvPr id="18" name="CasellaDiTesto 17">
            <a:extLst>
              <a:ext uri="{FF2B5EF4-FFF2-40B4-BE49-F238E27FC236}">
                <a16:creationId xmlns:a16="http://schemas.microsoft.com/office/drawing/2014/main" id="{6FBEF60F-3FF6-469A-994F-C4BE9E67D3C7}"/>
              </a:ext>
            </a:extLst>
          </p:cNvPr>
          <p:cNvSpPr txBox="1"/>
          <p:nvPr/>
        </p:nvSpPr>
        <p:spPr>
          <a:xfrm>
            <a:off x="483834" y="2831713"/>
            <a:ext cx="2670117" cy="467215"/>
          </a:xfrm>
          <a:prstGeom prst="rect">
            <a:avLst/>
          </a:prstGeom>
        </p:spPr>
        <p:txBody>
          <a:bodyPr vert="horz" lIns="91440" tIns="45720" rIns="91440" bIns="45720" rtlCol="0" anchor="b">
            <a:norm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Privacy</a:t>
            </a:r>
          </a:p>
        </p:txBody>
      </p:sp>
      <p:sp>
        <p:nvSpPr>
          <p:cNvPr id="22" name="CasellaDiTesto 21">
            <a:extLst>
              <a:ext uri="{FF2B5EF4-FFF2-40B4-BE49-F238E27FC236}">
                <a16:creationId xmlns:a16="http://schemas.microsoft.com/office/drawing/2014/main" id="{4D754F64-95BA-495E-9C0B-CA95A9E2D4BA}"/>
              </a:ext>
            </a:extLst>
          </p:cNvPr>
          <p:cNvSpPr txBox="1"/>
          <p:nvPr/>
        </p:nvSpPr>
        <p:spPr>
          <a:xfrm>
            <a:off x="482780" y="3771262"/>
            <a:ext cx="4077593" cy="46721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dirty="0">
                <a:solidFill>
                  <a:srgbClr val="D0D1D1"/>
                </a:solidFill>
                <a:latin typeface="Century Gothic" panose="020B0502020202020204" pitchFamily="34" charset="0"/>
                <a:ea typeface="+mj-ea"/>
                <a:cs typeface="+mj-cs"/>
              </a:rPr>
              <a:t>Privacy &amp; </a:t>
            </a:r>
            <a:r>
              <a:rPr lang="en-US" sz="2400" b="1" dirty="0">
                <a:solidFill>
                  <a:srgbClr val="D0D1D1"/>
                </a:solidFill>
                <a:latin typeface="Century Gothic" panose="020B0502020202020204" pitchFamily="34" charset="0"/>
              </a:rPr>
              <a:t>Digital Forensics </a:t>
            </a:r>
            <a:endParaRPr lang="en-US" sz="2400" b="1" dirty="0">
              <a:solidFill>
                <a:srgbClr val="D0D1D1"/>
              </a:solidFill>
              <a:latin typeface="Century Gothic" panose="020B0502020202020204" pitchFamily="34" charset="0"/>
              <a:ea typeface="+mj-ea"/>
              <a:cs typeface="+mj-cs"/>
            </a:endParaRPr>
          </a:p>
        </p:txBody>
      </p:sp>
      <p:sp>
        <p:nvSpPr>
          <p:cNvPr id="34" name="Google Shape;199;p27">
            <a:extLst>
              <a:ext uri="{FF2B5EF4-FFF2-40B4-BE49-F238E27FC236}">
                <a16:creationId xmlns:a16="http://schemas.microsoft.com/office/drawing/2014/main" id="{54CCD20A-88FE-4DEC-AA10-EC4154B4AA76}"/>
              </a:ext>
            </a:extLst>
          </p:cNvPr>
          <p:cNvSpPr/>
          <p:nvPr/>
        </p:nvSpPr>
        <p:spPr>
          <a:xfrm>
            <a:off x="8713480" y="2913625"/>
            <a:ext cx="537000" cy="537000"/>
          </a:xfrm>
          <a:prstGeom prst="ellipse">
            <a:avLst/>
          </a:prstGeom>
          <a:noFill/>
          <a:ln w="34925"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5" name="Connettore a gomito 34">
            <a:extLst>
              <a:ext uri="{FF2B5EF4-FFF2-40B4-BE49-F238E27FC236}">
                <a16:creationId xmlns:a16="http://schemas.microsoft.com/office/drawing/2014/main" id="{45E1F669-1467-4670-AC0E-1EA795E2B2DE}"/>
              </a:ext>
            </a:extLst>
          </p:cNvPr>
          <p:cNvCxnSpPr>
            <a:cxnSpLocks/>
            <a:stCxn id="22" idx="3"/>
            <a:endCxn id="34" idx="2"/>
          </p:cNvCxnSpPr>
          <p:nvPr/>
        </p:nvCxnSpPr>
        <p:spPr>
          <a:xfrm flipV="1">
            <a:off x="4560373" y="3182125"/>
            <a:ext cx="4153107" cy="822745"/>
          </a:xfrm>
          <a:prstGeom prst="bentConnector3">
            <a:avLst>
              <a:gd name="adj1" fmla="val 50000"/>
            </a:avLst>
          </a:prstGeom>
          <a:ln w="317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CasellaDiTesto 48">
            <a:extLst>
              <a:ext uri="{FF2B5EF4-FFF2-40B4-BE49-F238E27FC236}">
                <a16:creationId xmlns:a16="http://schemas.microsoft.com/office/drawing/2014/main" id="{3B7B6B92-54A5-4BCC-9D48-E88E5AAC7BDB}"/>
              </a:ext>
            </a:extLst>
          </p:cNvPr>
          <p:cNvSpPr txBox="1"/>
          <p:nvPr/>
        </p:nvSpPr>
        <p:spPr>
          <a:xfrm>
            <a:off x="482780" y="4710810"/>
            <a:ext cx="3055769" cy="46721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dirty="0">
                <a:solidFill>
                  <a:srgbClr val="D0D1D1"/>
                </a:solidFill>
                <a:latin typeface="Century Gothic" panose="020B0502020202020204" pitchFamily="34" charset="0"/>
                <a:ea typeface="+mj-ea"/>
                <a:cs typeface="+mj-cs"/>
              </a:rPr>
              <a:t>IoT Forensics: GHM</a:t>
            </a:r>
          </a:p>
        </p:txBody>
      </p:sp>
      <p:sp>
        <p:nvSpPr>
          <p:cNvPr id="50" name="Google Shape;199;p27">
            <a:extLst>
              <a:ext uri="{FF2B5EF4-FFF2-40B4-BE49-F238E27FC236}">
                <a16:creationId xmlns:a16="http://schemas.microsoft.com/office/drawing/2014/main" id="{87714B39-DA56-4107-A99D-5AA94530AB0E}"/>
              </a:ext>
            </a:extLst>
          </p:cNvPr>
          <p:cNvSpPr/>
          <p:nvPr/>
        </p:nvSpPr>
        <p:spPr>
          <a:xfrm>
            <a:off x="9621371" y="3354799"/>
            <a:ext cx="537000" cy="537000"/>
          </a:xfrm>
          <a:prstGeom prst="ellipse">
            <a:avLst/>
          </a:prstGeom>
          <a:noFill/>
          <a:ln w="34925"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51" name="Connettore a gomito 50">
            <a:extLst>
              <a:ext uri="{FF2B5EF4-FFF2-40B4-BE49-F238E27FC236}">
                <a16:creationId xmlns:a16="http://schemas.microsoft.com/office/drawing/2014/main" id="{02701C25-BE70-42A5-AD71-5F9470CD19D1}"/>
              </a:ext>
            </a:extLst>
          </p:cNvPr>
          <p:cNvCxnSpPr>
            <a:cxnSpLocks/>
            <a:stCxn id="49" idx="3"/>
            <a:endCxn id="50" idx="2"/>
          </p:cNvCxnSpPr>
          <p:nvPr/>
        </p:nvCxnSpPr>
        <p:spPr>
          <a:xfrm flipV="1">
            <a:off x="3538549" y="3623299"/>
            <a:ext cx="6082822" cy="1321119"/>
          </a:xfrm>
          <a:prstGeom prst="bentConnector3">
            <a:avLst>
              <a:gd name="adj1" fmla="val 57379"/>
            </a:avLst>
          </a:prstGeom>
          <a:ln w="317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CasellaDiTesto 59">
            <a:extLst>
              <a:ext uri="{FF2B5EF4-FFF2-40B4-BE49-F238E27FC236}">
                <a16:creationId xmlns:a16="http://schemas.microsoft.com/office/drawing/2014/main" id="{D1AFF5BC-1358-43FE-B235-4977CD15BAB4}"/>
              </a:ext>
            </a:extLst>
          </p:cNvPr>
          <p:cNvSpPr txBox="1"/>
          <p:nvPr/>
        </p:nvSpPr>
        <p:spPr>
          <a:xfrm>
            <a:off x="504898" y="5650358"/>
            <a:ext cx="2016678" cy="46721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dirty="0">
                <a:solidFill>
                  <a:srgbClr val="D0D1D1"/>
                </a:solidFill>
                <a:latin typeface="Century Gothic" panose="020B0502020202020204" pitchFamily="34" charset="0"/>
                <a:ea typeface="+mj-ea"/>
                <a:cs typeface="+mj-cs"/>
              </a:rPr>
              <a:t>Conclusioni</a:t>
            </a:r>
          </a:p>
        </p:txBody>
      </p:sp>
      <p:sp>
        <p:nvSpPr>
          <p:cNvPr id="61" name="Google Shape;199;p27">
            <a:extLst>
              <a:ext uri="{FF2B5EF4-FFF2-40B4-BE49-F238E27FC236}">
                <a16:creationId xmlns:a16="http://schemas.microsoft.com/office/drawing/2014/main" id="{3E55EE84-C76B-4C7D-BB77-1CBC200F4837}"/>
              </a:ext>
            </a:extLst>
          </p:cNvPr>
          <p:cNvSpPr/>
          <p:nvPr/>
        </p:nvSpPr>
        <p:spPr>
          <a:xfrm>
            <a:off x="9134940" y="4022314"/>
            <a:ext cx="537000" cy="537000"/>
          </a:xfrm>
          <a:prstGeom prst="ellipse">
            <a:avLst/>
          </a:prstGeom>
          <a:noFill/>
          <a:ln w="34925"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2" name="Connettore a gomito 61">
            <a:extLst>
              <a:ext uri="{FF2B5EF4-FFF2-40B4-BE49-F238E27FC236}">
                <a16:creationId xmlns:a16="http://schemas.microsoft.com/office/drawing/2014/main" id="{ECC0D87B-549F-48A1-9285-8D5CD98FD3B8}"/>
              </a:ext>
            </a:extLst>
          </p:cNvPr>
          <p:cNvCxnSpPr>
            <a:cxnSpLocks/>
            <a:stCxn id="60" idx="3"/>
            <a:endCxn id="61" idx="2"/>
          </p:cNvCxnSpPr>
          <p:nvPr/>
        </p:nvCxnSpPr>
        <p:spPr>
          <a:xfrm flipV="1">
            <a:off x="2521576" y="4290814"/>
            <a:ext cx="6613364" cy="1593152"/>
          </a:xfrm>
          <a:prstGeom prst="bentConnector3">
            <a:avLst>
              <a:gd name="adj1" fmla="val 71871"/>
            </a:avLst>
          </a:prstGeom>
          <a:ln w="317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Segnaposto numero diapositiva 57">
            <a:extLst>
              <a:ext uri="{FF2B5EF4-FFF2-40B4-BE49-F238E27FC236}">
                <a16:creationId xmlns:a16="http://schemas.microsoft.com/office/drawing/2014/main" id="{3555F659-5C78-4D21-8262-BCF4C55E54B0}"/>
              </a:ext>
            </a:extLst>
          </p:cNvPr>
          <p:cNvSpPr>
            <a:spLocks noGrp="1"/>
          </p:cNvSpPr>
          <p:nvPr>
            <p:ph type="sldNum" sz="quarter" idx="12"/>
          </p:nvPr>
        </p:nvSpPr>
        <p:spPr/>
        <p:txBody>
          <a:bodyPr/>
          <a:lstStyle/>
          <a:p>
            <a:fld id="{86ECCFAB-3752-46D0-A66C-8286CDEEC2C9}" type="slidenum">
              <a:rPr lang="it-IT" smtClean="0"/>
              <a:t>2</a:t>
            </a:fld>
            <a:endParaRPr lang="it-IT"/>
          </a:p>
        </p:txBody>
      </p:sp>
    </p:spTree>
    <p:extLst>
      <p:ext uri="{BB962C8B-B14F-4D97-AF65-F5344CB8AC3E}">
        <p14:creationId xmlns:p14="http://schemas.microsoft.com/office/powerpoint/2010/main" val="2937522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6" name="CasellaDiTesto 5">
            <a:extLst>
              <a:ext uri="{FF2B5EF4-FFF2-40B4-BE49-F238E27FC236}">
                <a16:creationId xmlns:a16="http://schemas.microsoft.com/office/drawing/2014/main" id="{9516F320-3C32-463A-8DD1-618CFAFD8C0A}"/>
              </a:ext>
            </a:extLst>
          </p:cNvPr>
          <p:cNvSpPr txBox="1"/>
          <p:nvPr/>
        </p:nvSpPr>
        <p:spPr>
          <a:xfrm>
            <a:off x="838200" y="107913"/>
            <a:ext cx="10515600" cy="743349"/>
          </a:xfrm>
          <a:prstGeom prst="rect">
            <a:avLst/>
          </a:prstGeom>
        </p:spPr>
        <p:txBody>
          <a:bodyPr vert="horz" lIns="91440" tIns="45720" rIns="91440" bIns="45720" rtlCol="0" anchor="b">
            <a:normAutofit/>
          </a:bodyPr>
          <a:lstStyle/>
          <a:p>
            <a:pPr lvl="0" algn="ctr">
              <a:lnSpc>
                <a:spcPct val="90000"/>
              </a:lnSpc>
              <a:spcBef>
                <a:spcPct val="0"/>
              </a:spcBef>
              <a:spcAft>
                <a:spcPts val="600"/>
              </a:spcAft>
              <a:defRPr/>
            </a:pPr>
            <a:r>
              <a:rPr lang="en-US" sz="4400" b="1" dirty="0">
                <a:solidFill>
                  <a:srgbClr val="D0D1D1"/>
                </a:solidFill>
                <a:latin typeface="Century Gothic" panose="020B0502020202020204" pitchFamily="34" charset="0"/>
              </a:rPr>
              <a:t>I Principi della Digital Forensics</a:t>
            </a:r>
            <a:endPar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endParaRPr>
          </a:p>
        </p:txBody>
      </p:sp>
      <p:pic>
        <p:nvPicPr>
          <p:cNvPr id="8" name="Elemento grafico 7" descr="Ricerca">
            <a:extLst>
              <a:ext uri="{FF2B5EF4-FFF2-40B4-BE49-F238E27FC236}">
                <a16:creationId xmlns:a16="http://schemas.microsoft.com/office/drawing/2014/main" id="{171014F8-244A-4A49-A493-3FAFE4DD51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6752" y="276497"/>
            <a:ext cx="574765" cy="574765"/>
          </a:xfrm>
          <a:prstGeom prst="rect">
            <a:avLst/>
          </a:prstGeom>
        </p:spPr>
      </p:pic>
      <p:sp>
        <p:nvSpPr>
          <p:cNvPr id="2" name="CasellaDiTesto 1">
            <a:extLst>
              <a:ext uri="{FF2B5EF4-FFF2-40B4-BE49-F238E27FC236}">
                <a16:creationId xmlns:a16="http://schemas.microsoft.com/office/drawing/2014/main" id="{F7E45226-3B57-4125-BF7F-467B2DC18948}"/>
              </a:ext>
            </a:extLst>
          </p:cNvPr>
          <p:cNvSpPr txBox="1"/>
          <p:nvPr/>
        </p:nvSpPr>
        <p:spPr>
          <a:xfrm>
            <a:off x="1687660" y="959175"/>
            <a:ext cx="8816680" cy="1077218"/>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Le indagini digitali vengono condotte seguendo una serie di metodologie e processi ben definiti accettati da un'ampia comunità di esperti del settore. </a:t>
            </a:r>
          </a:p>
          <a:p>
            <a:pPr algn="ctr"/>
            <a:r>
              <a:rPr lang="it-IT" sz="1600" dirty="0">
                <a:solidFill>
                  <a:schemeClr val="bg1"/>
                </a:solidFill>
                <a:latin typeface="Century Gothic" panose="020B0502020202020204" pitchFamily="34" charset="0"/>
              </a:rPr>
              <a:t>Sebbene esistano varie metodologie che coprono contesti diversi, tutte rispettano un insieme di principi di base:</a:t>
            </a:r>
          </a:p>
        </p:txBody>
      </p:sp>
      <p:sp>
        <p:nvSpPr>
          <p:cNvPr id="9" name="CasellaDiTesto 8">
            <a:extLst>
              <a:ext uri="{FF2B5EF4-FFF2-40B4-BE49-F238E27FC236}">
                <a16:creationId xmlns:a16="http://schemas.microsoft.com/office/drawing/2014/main" id="{1AC39A9F-A106-47F9-89DA-7F886FF7B0B5}"/>
              </a:ext>
            </a:extLst>
          </p:cNvPr>
          <p:cNvSpPr txBox="1"/>
          <p:nvPr/>
        </p:nvSpPr>
        <p:spPr>
          <a:xfrm>
            <a:off x="1687660" y="2723530"/>
            <a:ext cx="2649416" cy="338554"/>
          </a:xfrm>
          <a:prstGeom prst="rect">
            <a:avLst/>
          </a:prstGeom>
          <a:solidFill>
            <a:schemeClr val="tx1"/>
          </a:solidFill>
          <a:ln w="38100">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INTEGRITA’</a:t>
            </a:r>
          </a:p>
        </p:txBody>
      </p:sp>
      <p:sp>
        <p:nvSpPr>
          <p:cNvPr id="10" name="CasellaDiTesto 9">
            <a:extLst>
              <a:ext uri="{FF2B5EF4-FFF2-40B4-BE49-F238E27FC236}">
                <a16:creationId xmlns:a16="http://schemas.microsoft.com/office/drawing/2014/main" id="{A24F9D1D-D17B-4095-9CC5-B57C4E078F78}"/>
              </a:ext>
            </a:extLst>
          </p:cNvPr>
          <p:cNvSpPr txBox="1"/>
          <p:nvPr/>
        </p:nvSpPr>
        <p:spPr>
          <a:xfrm>
            <a:off x="7216809" y="2723530"/>
            <a:ext cx="2649416" cy="338554"/>
          </a:xfrm>
          <a:prstGeom prst="rect">
            <a:avLst/>
          </a:prstGeom>
          <a:solidFill>
            <a:schemeClr val="tx1"/>
          </a:solidFill>
          <a:ln w="38100">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COMPETENZA</a:t>
            </a:r>
          </a:p>
        </p:txBody>
      </p:sp>
      <p:sp>
        <p:nvSpPr>
          <p:cNvPr id="11" name="CasellaDiTesto 10">
            <a:extLst>
              <a:ext uri="{FF2B5EF4-FFF2-40B4-BE49-F238E27FC236}">
                <a16:creationId xmlns:a16="http://schemas.microsoft.com/office/drawing/2014/main" id="{510DFC5F-CD47-44A5-B0D7-C2640FE8DB02}"/>
              </a:ext>
            </a:extLst>
          </p:cNvPr>
          <p:cNvSpPr txBox="1"/>
          <p:nvPr/>
        </p:nvSpPr>
        <p:spPr>
          <a:xfrm>
            <a:off x="1687660" y="3939365"/>
            <a:ext cx="2649416" cy="338554"/>
          </a:xfrm>
          <a:prstGeom prst="rect">
            <a:avLst/>
          </a:prstGeom>
          <a:solidFill>
            <a:schemeClr val="tx1"/>
          </a:solidFill>
          <a:ln w="38100">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DISPONIBILITA’</a:t>
            </a:r>
          </a:p>
        </p:txBody>
      </p:sp>
      <p:sp>
        <p:nvSpPr>
          <p:cNvPr id="12" name="CasellaDiTesto 11">
            <a:extLst>
              <a:ext uri="{FF2B5EF4-FFF2-40B4-BE49-F238E27FC236}">
                <a16:creationId xmlns:a16="http://schemas.microsoft.com/office/drawing/2014/main" id="{DC32CDB3-21D6-4396-B368-C0D400132981}"/>
              </a:ext>
            </a:extLst>
          </p:cNvPr>
          <p:cNvSpPr txBox="1"/>
          <p:nvPr/>
        </p:nvSpPr>
        <p:spPr>
          <a:xfrm>
            <a:off x="7216809" y="3939365"/>
            <a:ext cx="2649416" cy="338554"/>
          </a:xfrm>
          <a:prstGeom prst="rect">
            <a:avLst/>
          </a:prstGeom>
          <a:solidFill>
            <a:schemeClr val="tx1"/>
          </a:solidFill>
          <a:ln w="38100">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ACCORDO</a:t>
            </a:r>
          </a:p>
        </p:txBody>
      </p:sp>
      <p:sp>
        <p:nvSpPr>
          <p:cNvPr id="13" name="CasellaDiTesto 12">
            <a:extLst>
              <a:ext uri="{FF2B5EF4-FFF2-40B4-BE49-F238E27FC236}">
                <a16:creationId xmlns:a16="http://schemas.microsoft.com/office/drawing/2014/main" id="{A5D4EA4A-9966-492E-B325-6826D4878EED}"/>
              </a:ext>
            </a:extLst>
          </p:cNvPr>
          <p:cNvSpPr txBox="1"/>
          <p:nvPr/>
        </p:nvSpPr>
        <p:spPr>
          <a:xfrm>
            <a:off x="1687660" y="5155200"/>
            <a:ext cx="2649416" cy="338554"/>
          </a:xfrm>
          <a:prstGeom prst="rect">
            <a:avLst/>
          </a:prstGeom>
          <a:solidFill>
            <a:schemeClr val="tx1"/>
          </a:solidFill>
          <a:ln w="38100">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RESPONSABILITA’</a:t>
            </a:r>
          </a:p>
        </p:txBody>
      </p:sp>
      <p:sp>
        <p:nvSpPr>
          <p:cNvPr id="14" name="CasellaDiTesto 13">
            <a:extLst>
              <a:ext uri="{FF2B5EF4-FFF2-40B4-BE49-F238E27FC236}">
                <a16:creationId xmlns:a16="http://schemas.microsoft.com/office/drawing/2014/main" id="{DAB6C65D-79F6-40BB-84CC-8BCD096DA134}"/>
              </a:ext>
            </a:extLst>
          </p:cNvPr>
          <p:cNvSpPr txBox="1"/>
          <p:nvPr/>
        </p:nvSpPr>
        <p:spPr>
          <a:xfrm>
            <a:off x="7216809" y="5155200"/>
            <a:ext cx="2649416" cy="338554"/>
          </a:xfrm>
          <a:prstGeom prst="rect">
            <a:avLst/>
          </a:prstGeom>
          <a:solidFill>
            <a:schemeClr val="tx1"/>
          </a:solidFill>
          <a:ln w="38100">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RIPETITIVITA’</a:t>
            </a:r>
          </a:p>
        </p:txBody>
      </p:sp>
      <p:cxnSp>
        <p:nvCxnSpPr>
          <p:cNvPr id="24" name="Connettore curvo 23">
            <a:extLst>
              <a:ext uri="{FF2B5EF4-FFF2-40B4-BE49-F238E27FC236}">
                <a16:creationId xmlns:a16="http://schemas.microsoft.com/office/drawing/2014/main" id="{5686B9A8-5DF7-4C61-9244-18D3A4E5EDC5}"/>
              </a:ext>
            </a:extLst>
          </p:cNvPr>
          <p:cNvCxnSpPr>
            <a:stCxn id="9" idx="2"/>
            <a:endCxn id="11" idx="0"/>
          </p:cNvCxnSpPr>
          <p:nvPr/>
        </p:nvCxnSpPr>
        <p:spPr>
          <a:xfrm rot="5400000">
            <a:off x="2573728" y="3500724"/>
            <a:ext cx="877281" cy="12700"/>
          </a:xfrm>
          <a:prstGeom prst="curvedConnector3">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curvo 24">
            <a:extLst>
              <a:ext uri="{FF2B5EF4-FFF2-40B4-BE49-F238E27FC236}">
                <a16:creationId xmlns:a16="http://schemas.microsoft.com/office/drawing/2014/main" id="{A5FD4519-1462-4927-9BAD-308C47FAB961}"/>
              </a:ext>
            </a:extLst>
          </p:cNvPr>
          <p:cNvCxnSpPr>
            <a:cxnSpLocks/>
            <a:stCxn id="11" idx="2"/>
          </p:cNvCxnSpPr>
          <p:nvPr/>
        </p:nvCxnSpPr>
        <p:spPr>
          <a:xfrm rot="5400000">
            <a:off x="2487501" y="4796436"/>
            <a:ext cx="1043384" cy="6350"/>
          </a:xfrm>
          <a:prstGeom prst="curvedConnector3">
            <a:avLst>
              <a:gd name="adj1" fmla="val 50000"/>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curvo 27">
            <a:extLst>
              <a:ext uri="{FF2B5EF4-FFF2-40B4-BE49-F238E27FC236}">
                <a16:creationId xmlns:a16="http://schemas.microsoft.com/office/drawing/2014/main" id="{7D74DA0A-0599-45E7-B9C7-C588E92ED820}"/>
              </a:ext>
            </a:extLst>
          </p:cNvPr>
          <p:cNvCxnSpPr>
            <a:cxnSpLocks/>
            <a:stCxn id="14" idx="1"/>
            <a:endCxn id="13" idx="3"/>
          </p:cNvCxnSpPr>
          <p:nvPr/>
        </p:nvCxnSpPr>
        <p:spPr>
          <a:xfrm rot="10800000">
            <a:off x="4337077" y="5321303"/>
            <a:ext cx="2879733" cy="3174"/>
          </a:xfrm>
          <a:prstGeom prst="curvedConnector3">
            <a:avLst>
              <a:gd name="adj1" fmla="val 50000"/>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curvo 30">
            <a:extLst>
              <a:ext uri="{FF2B5EF4-FFF2-40B4-BE49-F238E27FC236}">
                <a16:creationId xmlns:a16="http://schemas.microsoft.com/office/drawing/2014/main" id="{D36E567A-5F7B-43A7-8D6E-9CDCF2A30727}"/>
              </a:ext>
            </a:extLst>
          </p:cNvPr>
          <p:cNvCxnSpPr>
            <a:cxnSpLocks/>
            <a:stCxn id="14" idx="0"/>
          </p:cNvCxnSpPr>
          <p:nvPr/>
        </p:nvCxnSpPr>
        <p:spPr>
          <a:xfrm rot="5400000" flipH="1" flipV="1">
            <a:off x="8113446" y="4720779"/>
            <a:ext cx="862492" cy="6350"/>
          </a:xfrm>
          <a:prstGeom prst="curvedConnector3">
            <a:avLst>
              <a:gd name="adj1" fmla="val 50000"/>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curvo 33">
            <a:extLst>
              <a:ext uri="{FF2B5EF4-FFF2-40B4-BE49-F238E27FC236}">
                <a16:creationId xmlns:a16="http://schemas.microsoft.com/office/drawing/2014/main" id="{93A40CE2-8A21-4E20-9B30-7E6734969354}"/>
              </a:ext>
            </a:extLst>
          </p:cNvPr>
          <p:cNvCxnSpPr>
            <a:cxnSpLocks/>
            <a:stCxn id="10" idx="2"/>
          </p:cNvCxnSpPr>
          <p:nvPr/>
        </p:nvCxnSpPr>
        <p:spPr>
          <a:xfrm rot="16200000" flipH="1">
            <a:off x="8113446" y="3490155"/>
            <a:ext cx="862492" cy="6350"/>
          </a:xfrm>
          <a:prstGeom prst="curvedConnector3">
            <a:avLst>
              <a:gd name="adj1" fmla="val 50000"/>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curvo 36">
            <a:extLst>
              <a:ext uri="{FF2B5EF4-FFF2-40B4-BE49-F238E27FC236}">
                <a16:creationId xmlns:a16="http://schemas.microsoft.com/office/drawing/2014/main" id="{2FE8CE0E-C6EF-4678-8205-FE320C286808}"/>
              </a:ext>
            </a:extLst>
          </p:cNvPr>
          <p:cNvCxnSpPr>
            <a:cxnSpLocks/>
            <a:endCxn id="9" idx="3"/>
          </p:cNvCxnSpPr>
          <p:nvPr/>
        </p:nvCxnSpPr>
        <p:spPr>
          <a:xfrm rot="10800000" flipV="1">
            <a:off x="4337077" y="2886729"/>
            <a:ext cx="2873385" cy="6078"/>
          </a:xfrm>
          <a:prstGeom prst="curvedConnector3">
            <a:avLst>
              <a:gd name="adj1" fmla="val 50000"/>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5CA7BBA8-A227-4998-9728-E9BFD9F8F6CD}"/>
              </a:ext>
            </a:extLst>
          </p:cNvPr>
          <p:cNvSpPr>
            <a:spLocks noGrp="1"/>
          </p:cNvSpPr>
          <p:nvPr>
            <p:ph type="sldNum" sz="quarter" idx="12"/>
          </p:nvPr>
        </p:nvSpPr>
        <p:spPr/>
        <p:txBody>
          <a:bodyPr/>
          <a:lstStyle/>
          <a:p>
            <a:fld id="{86ECCFAB-3752-46D0-A66C-8286CDEEC2C9}" type="slidenum">
              <a:rPr lang="it-IT" smtClean="0"/>
              <a:t>20</a:t>
            </a:fld>
            <a:endParaRPr lang="it-IT"/>
          </a:p>
        </p:txBody>
      </p:sp>
    </p:spTree>
    <p:extLst>
      <p:ext uri="{BB962C8B-B14F-4D97-AF65-F5344CB8AC3E}">
        <p14:creationId xmlns:p14="http://schemas.microsoft.com/office/powerpoint/2010/main" val="1954676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7" name="CasellaDiTesto 6">
            <a:extLst>
              <a:ext uri="{FF2B5EF4-FFF2-40B4-BE49-F238E27FC236}">
                <a16:creationId xmlns:a16="http://schemas.microsoft.com/office/drawing/2014/main" id="{6426FE1D-0332-47E1-8298-D54F0DD36F71}"/>
              </a:ext>
            </a:extLst>
          </p:cNvPr>
          <p:cNvSpPr txBox="1"/>
          <p:nvPr/>
        </p:nvSpPr>
        <p:spPr>
          <a:xfrm>
            <a:off x="6630154" y="1222938"/>
            <a:ext cx="4272310" cy="1569660"/>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Successivamente, si presume che le prove digitali saranno analizzate in laboratorio. Precisamente, lo standard ISO / IEC 27042: 2015 descrive i passaggi per:</a:t>
            </a:r>
          </a:p>
          <a:p>
            <a:pPr marL="400050" indent="-400050" algn="ctr">
              <a:buFont typeface="+mj-lt"/>
              <a:buAutoNum type="romanUcPeriod"/>
            </a:pPr>
            <a:endParaRPr lang="it-IT" sz="1600" dirty="0">
              <a:solidFill>
                <a:schemeClr val="bg1"/>
              </a:solidFill>
              <a:latin typeface="Century Gothic" panose="020B0502020202020204" pitchFamily="34" charset="0"/>
            </a:endParaRPr>
          </a:p>
        </p:txBody>
      </p:sp>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Standards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8782"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178922" y="1222938"/>
            <a:ext cx="4272310" cy="2308324"/>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È stata sviluppata una serie di standard internazionali per definire le linee guida per la gestione delle prove digitali e dei processi di digital forensics. Un esempio è lo standard ISO / IEC 27037: 2012, che fornisce linee guida per quattro processi di base nella gestione delle prove digitali:</a:t>
            </a:r>
          </a:p>
          <a:p>
            <a:pPr marL="400050" indent="-400050" algn="ctr">
              <a:buFont typeface="+mj-lt"/>
              <a:buAutoNum type="romanUcPeriod"/>
            </a:pPr>
            <a:endParaRPr lang="it-IT" sz="1600" dirty="0">
              <a:solidFill>
                <a:schemeClr val="bg1"/>
              </a:solidFill>
              <a:latin typeface="Century Gothic" panose="020B0502020202020204" pitchFamily="34" charset="0"/>
            </a:endParaRPr>
          </a:p>
        </p:txBody>
      </p:sp>
      <p:sp>
        <p:nvSpPr>
          <p:cNvPr id="2" name="CasellaDiTesto 1">
            <a:extLst>
              <a:ext uri="{FF2B5EF4-FFF2-40B4-BE49-F238E27FC236}">
                <a16:creationId xmlns:a16="http://schemas.microsoft.com/office/drawing/2014/main" id="{03D76099-309D-4005-9B9B-EEAB91C9C401}"/>
              </a:ext>
            </a:extLst>
          </p:cNvPr>
          <p:cNvSpPr txBox="1"/>
          <p:nvPr/>
        </p:nvSpPr>
        <p:spPr>
          <a:xfrm>
            <a:off x="2282582" y="3531262"/>
            <a:ext cx="2064989" cy="1077218"/>
          </a:xfrm>
          <a:prstGeom prst="rect">
            <a:avLst/>
          </a:prstGeom>
          <a:solidFill>
            <a:schemeClr val="tx1"/>
          </a:solidFill>
          <a:ln>
            <a:solidFill>
              <a:schemeClr val="accent4">
                <a:lumMod val="75000"/>
              </a:schemeClr>
            </a:solidFill>
          </a:ln>
        </p:spPr>
        <p:txBody>
          <a:bodyPr wrap="none" rtlCol="0">
            <a:spAutoFit/>
          </a:bodyPr>
          <a:lstStyle/>
          <a:p>
            <a:pPr marL="400050" indent="-400050">
              <a:buFont typeface="+mj-lt"/>
              <a:buAutoNum type="romanUcPeriod"/>
            </a:pPr>
            <a:r>
              <a:rPr lang="it-IT" sz="1600" dirty="0">
                <a:solidFill>
                  <a:schemeClr val="bg1"/>
                </a:solidFill>
                <a:latin typeface="Century Gothic" panose="020B0502020202020204" pitchFamily="34" charset="0"/>
              </a:rPr>
              <a:t>Identificazione</a:t>
            </a:r>
          </a:p>
          <a:p>
            <a:pPr marL="400050" indent="-400050">
              <a:buFont typeface="+mj-lt"/>
              <a:buAutoNum type="romanUcPeriod"/>
            </a:pPr>
            <a:r>
              <a:rPr lang="it-IT" sz="1600" dirty="0">
                <a:solidFill>
                  <a:schemeClr val="bg1"/>
                </a:solidFill>
                <a:latin typeface="Century Gothic" panose="020B0502020202020204" pitchFamily="34" charset="0"/>
              </a:rPr>
              <a:t>Raccolta</a:t>
            </a:r>
          </a:p>
          <a:p>
            <a:pPr marL="400050" indent="-400050">
              <a:buFont typeface="+mj-lt"/>
              <a:buAutoNum type="romanUcPeriod"/>
            </a:pPr>
            <a:r>
              <a:rPr lang="it-IT" sz="1600" dirty="0">
                <a:solidFill>
                  <a:schemeClr val="bg1"/>
                </a:solidFill>
                <a:latin typeface="Century Gothic" panose="020B0502020202020204" pitchFamily="34" charset="0"/>
              </a:rPr>
              <a:t>Acquisizione</a:t>
            </a:r>
          </a:p>
          <a:p>
            <a:pPr marL="400050" indent="-400050">
              <a:buFont typeface="+mj-lt"/>
              <a:buAutoNum type="romanUcPeriod"/>
            </a:pPr>
            <a:r>
              <a:rPr lang="it-IT" sz="1600" dirty="0">
                <a:solidFill>
                  <a:schemeClr val="bg1"/>
                </a:solidFill>
                <a:latin typeface="Century Gothic" panose="020B0502020202020204" pitchFamily="34" charset="0"/>
              </a:rPr>
              <a:t>Conservazione</a:t>
            </a:r>
          </a:p>
        </p:txBody>
      </p:sp>
      <p:sp>
        <p:nvSpPr>
          <p:cNvPr id="8" name="CasellaDiTesto 7">
            <a:extLst>
              <a:ext uri="{FF2B5EF4-FFF2-40B4-BE49-F238E27FC236}">
                <a16:creationId xmlns:a16="http://schemas.microsoft.com/office/drawing/2014/main" id="{26CEB160-5838-4148-87A7-AEBB74259D4E}"/>
              </a:ext>
            </a:extLst>
          </p:cNvPr>
          <p:cNvSpPr txBox="1"/>
          <p:nvPr/>
        </p:nvSpPr>
        <p:spPr>
          <a:xfrm>
            <a:off x="7733814" y="3526794"/>
            <a:ext cx="2089033" cy="1077218"/>
          </a:xfrm>
          <a:prstGeom prst="rect">
            <a:avLst/>
          </a:prstGeom>
          <a:solidFill>
            <a:schemeClr val="tx1"/>
          </a:solidFill>
          <a:ln>
            <a:solidFill>
              <a:schemeClr val="accent4">
                <a:lumMod val="75000"/>
              </a:schemeClr>
            </a:solidFill>
          </a:ln>
        </p:spPr>
        <p:txBody>
          <a:bodyPr wrap="none" rtlCol="0">
            <a:spAutoFit/>
          </a:bodyPr>
          <a:lstStyle/>
          <a:p>
            <a:pPr marL="400050" indent="-400050">
              <a:buFont typeface="+mj-lt"/>
              <a:buAutoNum type="romanUcPeriod" startAt="5"/>
            </a:pPr>
            <a:r>
              <a:rPr lang="it-IT" sz="1600" dirty="0">
                <a:solidFill>
                  <a:schemeClr val="bg1"/>
                </a:solidFill>
                <a:latin typeface="Century Gothic" panose="020B0502020202020204" pitchFamily="34" charset="0"/>
              </a:rPr>
              <a:t>Indagine</a:t>
            </a:r>
          </a:p>
          <a:p>
            <a:pPr marL="400050" indent="-400050">
              <a:buFont typeface="+mj-lt"/>
              <a:buAutoNum type="romanUcPeriod" startAt="5"/>
            </a:pPr>
            <a:r>
              <a:rPr lang="it-IT" sz="1600" dirty="0">
                <a:solidFill>
                  <a:schemeClr val="bg1"/>
                </a:solidFill>
                <a:latin typeface="Century Gothic" panose="020B0502020202020204" pitchFamily="34" charset="0"/>
              </a:rPr>
              <a:t>Analisi</a:t>
            </a:r>
          </a:p>
          <a:p>
            <a:pPr marL="400050" indent="-400050">
              <a:buFont typeface="+mj-lt"/>
              <a:buAutoNum type="romanUcPeriod" startAt="5"/>
            </a:pPr>
            <a:r>
              <a:rPr lang="it-IT" sz="1600" dirty="0">
                <a:solidFill>
                  <a:schemeClr val="bg1"/>
                </a:solidFill>
                <a:latin typeface="Century Gothic" panose="020B0502020202020204" pitchFamily="34" charset="0"/>
              </a:rPr>
              <a:t>Interpretazione</a:t>
            </a:r>
          </a:p>
          <a:p>
            <a:pPr marL="400050" indent="-400050">
              <a:buFont typeface="+mj-lt"/>
              <a:buAutoNum type="romanUcPeriod" startAt="5"/>
            </a:pPr>
            <a:r>
              <a:rPr lang="it-IT" sz="1600" dirty="0">
                <a:solidFill>
                  <a:schemeClr val="bg1"/>
                </a:solidFill>
                <a:latin typeface="Century Gothic" panose="020B0502020202020204" pitchFamily="34" charset="0"/>
              </a:rPr>
              <a:t>Reportistica</a:t>
            </a:r>
          </a:p>
        </p:txBody>
      </p:sp>
      <p:sp>
        <p:nvSpPr>
          <p:cNvPr id="3" name="Segnaposto numero diapositiva 2">
            <a:extLst>
              <a:ext uri="{FF2B5EF4-FFF2-40B4-BE49-F238E27FC236}">
                <a16:creationId xmlns:a16="http://schemas.microsoft.com/office/drawing/2014/main" id="{91182540-0ABA-4899-957E-2E0386B6A02C}"/>
              </a:ext>
            </a:extLst>
          </p:cNvPr>
          <p:cNvSpPr>
            <a:spLocks noGrp="1"/>
          </p:cNvSpPr>
          <p:nvPr>
            <p:ph type="sldNum" sz="quarter" idx="12"/>
          </p:nvPr>
        </p:nvSpPr>
        <p:spPr/>
        <p:txBody>
          <a:bodyPr/>
          <a:lstStyle/>
          <a:p>
            <a:fld id="{86ECCFAB-3752-46D0-A66C-8286CDEEC2C9}" type="slidenum">
              <a:rPr lang="it-IT" smtClean="0"/>
              <a:t>21</a:t>
            </a:fld>
            <a:endParaRPr lang="it-IT"/>
          </a:p>
        </p:txBody>
      </p:sp>
    </p:spTree>
    <p:extLst>
      <p:ext uri="{BB962C8B-B14F-4D97-AF65-F5344CB8AC3E}">
        <p14:creationId xmlns:p14="http://schemas.microsoft.com/office/powerpoint/2010/main" val="1987105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Standards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8782"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348155" y="1019846"/>
            <a:ext cx="9736014" cy="1569660"/>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Inoltre, vengono forniti altri aspetti importanti, come i modelli analitici da prendere in considerazione, e i meccanismi e le tecniche per dimostrare la competenza e la conoscenza.</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È importante sottolineare che, a seconda del modello o della metodologia scelta per condurre l'indagine digitale, vengono prese in considerazione più o meno fasi / processi. </a:t>
            </a:r>
          </a:p>
          <a:p>
            <a:pPr algn="ctr"/>
            <a:r>
              <a:rPr lang="it-IT" sz="1600" dirty="0">
                <a:solidFill>
                  <a:schemeClr val="bg1"/>
                </a:solidFill>
                <a:latin typeface="Century Gothic" panose="020B0502020202020204" pitchFamily="34" charset="0"/>
              </a:rPr>
              <a:t>Tuttavia, vengono generalmente considerate </a:t>
            </a:r>
            <a:r>
              <a:rPr lang="it-IT" sz="1600" b="1" dirty="0">
                <a:solidFill>
                  <a:schemeClr val="bg1"/>
                </a:solidFill>
                <a:latin typeface="Century Gothic" panose="020B0502020202020204" pitchFamily="34" charset="0"/>
              </a:rPr>
              <a:t>sei fasi</a:t>
            </a:r>
            <a:r>
              <a:rPr lang="it-IT" sz="1600" dirty="0">
                <a:solidFill>
                  <a:schemeClr val="bg1"/>
                </a:solidFill>
                <a:latin typeface="Century Gothic" panose="020B0502020202020204" pitchFamily="34" charset="0"/>
              </a:rPr>
              <a:t>:</a:t>
            </a:r>
          </a:p>
        </p:txBody>
      </p:sp>
      <p:sp>
        <p:nvSpPr>
          <p:cNvPr id="9" name="CasellaDiTesto 8">
            <a:extLst>
              <a:ext uri="{FF2B5EF4-FFF2-40B4-BE49-F238E27FC236}">
                <a16:creationId xmlns:a16="http://schemas.microsoft.com/office/drawing/2014/main" id="{B9C55495-7002-4F0D-ACF8-0F1E81CAC829}"/>
              </a:ext>
            </a:extLst>
          </p:cNvPr>
          <p:cNvSpPr txBox="1"/>
          <p:nvPr/>
        </p:nvSpPr>
        <p:spPr>
          <a:xfrm>
            <a:off x="5183667" y="3191277"/>
            <a:ext cx="2119491" cy="1569660"/>
          </a:xfrm>
          <a:prstGeom prst="rect">
            <a:avLst/>
          </a:prstGeom>
          <a:solidFill>
            <a:schemeClr val="tx1"/>
          </a:solidFill>
          <a:ln>
            <a:solidFill>
              <a:schemeClr val="accent4">
                <a:lumMod val="75000"/>
              </a:schemeClr>
            </a:solidFill>
          </a:ln>
        </p:spPr>
        <p:txBody>
          <a:bodyPr wrap="none" rtlCol="0">
            <a:spAutoFit/>
          </a:bodyPr>
          <a:lstStyle/>
          <a:p>
            <a:pPr marL="400050" indent="-400050">
              <a:buFont typeface="+mj-lt"/>
              <a:buAutoNum type="romanUcPeriod"/>
            </a:pPr>
            <a:r>
              <a:rPr lang="it-IT" sz="1600" dirty="0">
                <a:solidFill>
                  <a:schemeClr val="bg1"/>
                </a:solidFill>
                <a:latin typeface="Century Gothic" panose="020B0502020202020204" pitchFamily="34" charset="0"/>
              </a:rPr>
              <a:t>Pianificazione</a:t>
            </a:r>
          </a:p>
          <a:p>
            <a:pPr marL="400050" indent="-400050">
              <a:buFont typeface="+mj-lt"/>
              <a:buAutoNum type="romanUcPeriod"/>
            </a:pPr>
            <a:r>
              <a:rPr lang="it-IT" sz="1600" dirty="0">
                <a:solidFill>
                  <a:schemeClr val="bg1"/>
                </a:solidFill>
                <a:latin typeface="Century Gothic" panose="020B0502020202020204" pitchFamily="34" charset="0"/>
              </a:rPr>
              <a:t>Identificazione</a:t>
            </a:r>
          </a:p>
          <a:p>
            <a:pPr marL="400050" indent="-400050">
              <a:buFont typeface="+mj-lt"/>
              <a:buAutoNum type="romanUcPeriod"/>
            </a:pPr>
            <a:r>
              <a:rPr lang="it-IT" sz="1600" dirty="0">
                <a:solidFill>
                  <a:schemeClr val="bg1"/>
                </a:solidFill>
                <a:latin typeface="Century Gothic" panose="020B0502020202020204" pitchFamily="34" charset="0"/>
              </a:rPr>
              <a:t>Raccolta</a:t>
            </a:r>
          </a:p>
          <a:p>
            <a:pPr marL="400050" indent="-400050">
              <a:buFont typeface="+mj-lt"/>
              <a:buAutoNum type="romanUcPeriod"/>
            </a:pPr>
            <a:r>
              <a:rPr lang="it-IT" sz="1600" dirty="0">
                <a:solidFill>
                  <a:schemeClr val="bg1"/>
                </a:solidFill>
                <a:latin typeface="Century Gothic" panose="020B0502020202020204" pitchFamily="34" charset="0"/>
              </a:rPr>
              <a:t>Conservazione</a:t>
            </a:r>
          </a:p>
          <a:p>
            <a:pPr marL="400050" indent="-400050">
              <a:buFont typeface="+mj-lt"/>
              <a:buAutoNum type="romanUcPeriod"/>
            </a:pPr>
            <a:r>
              <a:rPr lang="it-IT" sz="1600" dirty="0">
                <a:solidFill>
                  <a:schemeClr val="bg1"/>
                </a:solidFill>
                <a:latin typeface="Century Gothic" panose="020B0502020202020204" pitchFamily="34" charset="0"/>
              </a:rPr>
              <a:t>Esame</a:t>
            </a:r>
          </a:p>
          <a:p>
            <a:pPr marL="400050" indent="-400050">
              <a:buFont typeface="+mj-lt"/>
              <a:buAutoNum type="romanUcPeriod"/>
            </a:pPr>
            <a:r>
              <a:rPr lang="it-IT" sz="1600" dirty="0">
                <a:solidFill>
                  <a:schemeClr val="bg1"/>
                </a:solidFill>
                <a:latin typeface="Century Gothic" panose="020B0502020202020204" pitchFamily="34" charset="0"/>
              </a:rPr>
              <a:t>Analisi e Report</a:t>
            </a:r>
          </a:p>
        </p:txBody>
      </p:sp>
      <p:sp>
        <p:nvSpPr>
          <p:cNvPr id="2" name="Segnaposto numero diapositiva 1">
            <a:extLst>
              <a:ext uri="{FF2B5EF4-FFF2-40B4-BE49-F238E27FC236}">
                <a16:creationId xmlns:a16="http://schemas.microsoft.com/office/drawing/2014/main" id="{473378B3-1698-45DA-9D7C-7DCACA63AB34}"/>
              </a:ext>
            </a:extLst>
          </p:cNvPr>
          <p:cNvSpPr>
            <a:spLocks noGrp="1"/>
          </p:cNvSpPr>
          <p:nvPr>
            <p:ph type="sldNum" sz="quarter" idx="12"/>
          </p:nvPr>
        </p:nvSpPr>
        <p:spPr/>
        <p:txBody>
          <a:bodyPr/>
          <a:lstStyle/>
          <a:p>
            <a:fld id="{86ECCFAB-3752-46D0-A66C-8286CDEEC2C9}" type="slidenum">
              <a:rPr lang="it-IT" smtClean="0"/>
              <a:t>22</a:t>
            </a:fld>
            <a:endParaRPr lang="it-IT"/>
          </a:p>
        </p:txBody>
      </p:sp>
    </p:spTree>
    <p:extLst>
      <p:ext uri="{BB962C8B-B14F-4D97-AF65-F5344CB8AC3E}">
        <p14:creationId xmlns:p14="http://schemas.microsoft.com/office/powerpoint/2010/main" val="256203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Standards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8782"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348155" y="1019846"/>
            <a:ext cx="9736014" cy="1569660"/>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Inoltre, vengono forniti altri aspetti importanti, come i modelli analitici da prendere in considerazione, e i meccanismi e le tecniche per dimostrare la competenza e la conoscenza.</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È importante sottolineare che, a seconda del modello o della metodologia scelta per condurre l'indagine digitale, vengono prese in considerazione più o meno fasi / processi. </a:t>
            </a:r>
          </a:p>
          <a:p>
            <a:pPr algn="ctr"/>
            <a:r>
              <a:rPr lang="it-IT" sz="1600" dirty="0">
                <a:solidFill>
                  <a:schemeClr val="bg1"/>
                </a:solidFill>
                <a:latin typeface="Century Gothic" panose="020B0502020202020204" pitchFamily="34" charset="0"/>
              </a:rPr>
              <a:t>Tuttavia, vengono generalmente considerate </a:t>
            </a:r>
            <a:r>
              <a:rPr lang="it-IT" sz="1600" b="1" dirty="0">
                <a:solidFill>
                  <a:schemeClr val="bg1"/>
                </a:solidFill>
                <a:latin typeface="Century Gothic" panose="020B0502020202020204" pitchFamily="34" charset="0"/>
              </a:rPr>
              <a:t>sei fasi</a:t>
            </a:r>
            <a:r>
              <a:rPr lang="it-IT" sz="1600" dirty="0">
                <a:solidFill>
                  <a:schemeClr val="bg1"/>
                </a:solidFill>
                <a:latin typeface="Century Gothic" panose="020B0502020202020204" pitchFamily="34" charset="0"/>
              </a:rPr>
              <a:t>:</a:t>
            </a:r>
          </a:p>
        </p:txBody>
      </p:sp>
      <p:sp>
        <p:nvSpPr>
          <p:cNvPr id="9" name="CasellaDiTesto 8">
            <a:extLst>
              <a:ext uri="{FF2B5EF4-FFF2-40B4-BE49-F238E27FC236}">
                <a16:creationId xmlns:a16="http://schemas.microsoft.com/office/drawing/2014/main" id="{B9C55495-7002-4F0D-ACF8-0F1E81CAC829}"/>
              </a:ext>
            </a:extLst>
          </p:cNvPr>
          <p:cNvSpPr txBox="1"/>
          <p:nvPr/>
        </p:nvSpPr>
        <p:spPr>
          <a:xfrm>
            <a:off x="5183667" y="3191277"/>
            <a:ext cx="2119491" cy="1569660"/>
          </a:xfrm>
          <a:prstGeom prst="rect">
            <a:avLst/>
          </a:prstGeom>
          <a:noFill/>
          <a:ln>
            <a:solidFill>
              <a:schemeClr val="accent4">
                <a:lumMod val="75000"/>
              </a:schemeClr>
            </a:solidFill>
          </a:ln>
        </p:spPr>
        <p:txBody>
          <a:bodyPr wrap="none" rtlCol="0">
            <a:spAutoFit/>
          </a:bodyPr>
          <a:lstStyle/>
          <a:p>
            <a:pPr marL="400050" indent="-400050">
              <a:buFont typeface="+mj-lt"/>
              <a:buAutoNum type="romanUcPeriod"/>
            </a:pPr>
            <a:r>
              <a:rPr lang="it-IT" sz="1600" dirty="0">
                <a:solidFill>
                  <a:schemeClr val="bg1"/>
                </a:solidFill>
                <a:latin typeface="Century Gothic" panose="020B0502020202020204" pitchFamily="34" charset="0"/>
              </a:rPr>
              <a:t>Pianificazione</a:t>
            </a:r>
          </a:p>
          <a:p>
            <a:pPr marL="400050" indent="-400050">
              <a:buFont typeface="+mj-lt"/>
              <a:buAutoNum type="romanUcPeriod"/>
            </a:pPr>
            <a:r>
              <a:rPr lang="it-IT" sz="1600" dirty="0">
                <a:solidFill>
                  <a:schemeClr val="bg1"/>
                </a:solidFill>
                <a:latin typeface="Century Gothic" panose="020B0502020202020204" pitchFamily="34" charset="0"/>
              </a:rPr>
              <a:t>Identificazione</a:t>
            </a:r>
          </a:p>
          <a:p>
            <a:pPr marL="400050" indent="-400050">
              <a:buFont typeface="+mj-lt"/>
              <a:buAutoNum type="romanUcPeriod"/>
            </a:pPr>
            <a:r>
              <a:rPr lang="it-IT" sz="1600" dirty="0">
                <a:solidFill>
                  <a:schemeClr val="bg1"/>
                </a:solidFill>
                <a:latin typeface="Century Gothic" panose="020B0502020202020204" pitchFamily="34" charset="0"/>
              </a:rPr>
              <a:t>Raccolta</a:t>
            </a:r>
          </a:p>
          <a:p>
            <a:pPr marL="400050" indent="-400050">
              <a:buFont typeface="+mj-lt"/>
              <a:buAutoNum type="romanUcPeriod"/>
            </a:pPr>
            <a:r>
              <a:rPr lang="it-IT" sz="1600" dirty="0">
                <a:solidFill>
                  <a:schemeClr val="bg1"/>
                </a:solidFill>
                <a:latin typeface="Century Gothic" panose="020B0502020202020204" pitchFamily="34" charset="0"/>
              </a:rPr>
              <a:t>Conservazione</a:t>
            </a:r>
          </a:p>
          <a:p>
            <a:pPr marL="400050" indent="-400050">
              <a:buFont typeface="+mj-lt"/>
              <a:buAutoNum type="romanUcPeriod"/>
            </a:pPr>
            <a:r>
              <a:rPr lang="it-IT" sz="1600" dirty="0">
                <a:solidFill>
                  <a:schemeClr val="bg1"/>
                </a:solidFill>
                <a:latin typeface="Century Gothic" panose="020B0502020202020204" pitchFamily="34" charset="0"/>
              </a:rPr>
              <a:t>Esame</a:t>
            </a:r>
          </a:p>
          <a:p>
            <a:pPr marL="400050" indent="-400050">
              <a:buFont typeface="+mj-lt"/>
              <a:buAutoNum type="romanUcPeriod"/>
            </a:pPr>
            <a:r>
              <a:rPr lang="it-IT" sz="1600" dirty="0">
                <a:solidFill>
                  <a:schemeClr val="bg1"/>
                </a:solidFill>
                <a:latin typeface="Century Gothic" panose="020B0502020202020204" pitchFamily="34" charset="0"/>
              </a:rPr>
              <a:t>Analisi e Report</a:t>
            </a:r>
          </a:p>
        </p:txBody>
      </p:sp>
      <p:sp>
        <p:nvSpPr>
          <p:cNvPr id="7" name="CasellaDiTesto 6">
            <a:extLst>
              <a:ext uri="{FF2B5EF4-FFF2-40B4-BE49-F238E27FC236}">
                <a16:creationId xmlns:a16="http://schemas.microsoft.com/office/drawing/2014/main" id="{3F8A23E2-7946-4721-83DF-A2E333006675}"/>
              </a:ext>
            </a:extLst>
          </p:cNvPr>
          <p:cNvSpPr txBox="1"/>
          <p:nvPr/>
        </p:nvSpPr>
        <p:spPr>
          <a:xfrm>
            <a:off x="1348155" y="2274838"/>
            <a:ext cx="9736014" cy="2800767"/>
          </a:xfrm>
          <a:prstGeom prst="rect">
            <a:avLst/>
          </a:prstGeom>
          <a:solidFill>
            <a:schemeClr val="tx1"/>
          </a:solidFill>
          <a:ln>
            <a:solidFill>
              <a:schemeClr val="accent4">
                <a:lumMod val="75000"/>
              </a:schemeClr>
            </a:solidFill>
          </a:ln>
        </p:spPr>
        <p:txBody>
          <a:bodyPr wrap="square" rtlCol="0">
            <a:spAutoFit/>
          </a:bodyPr>
          <a:lstStyle/>
          <a:p>
            <a:pPr algn="ctr"/>
            <a:r>
              <a:rPr lang="it-IT" sz="1600" dirty="0">
                <a:solidFill>
                  <a:schemeClr val="bg1"/>
                </a:solidFill>
                <a:latin typeface="Century Gothic" panose="020B0502020202020204" pitchFamily="34" charset="0"/>
              </a:rPr>
              <a:t>Il comitato tecnico (TC) ISO / PC 308 (creato nel 2016) sta attualmente lavorando alla standardizzazione di quella che viene definita </a:t>
            </a:r>
            <a:r>
              <a:rPr lang="it-IT" sz="1600" b="1" dirty="0">
                <a:solidFill>
                  <a:schemeClr val="bg1"/>
                </a:solidFill>
                <a:latin typeface="Century Gothic" panose="020B0502020202020204" pitchFamily="34" charset="0"/>
              </a:rPr>
              <a:t>catena di custodia (</a:t>
            </a:r>
            <a:r>
              <a:rPr lang="it-IT" sz="1600" b="1" dirty="0" err="1">
                <a:solidFill>
                  <a:schemeClr val="bg1"/>
                </a:solidFill>
                <a:latin typeface="Century Gothic" panose="020B0502020202020204" pitchFamily="34" charset="0"/>
              </a:rPr>
              <a:t>CoC</a:t>
            </a:r>
            <a:r>
              <a:rPr lang="it-IT" sz="1600" b="1" dirty="0">
                <a:solidFill>
                  <a:schemeClr val="bg1"/>
                </a:solidFill>
                <a:latin typeface="Century Gothic" panose="020B0502020202020204" pitchFamily="34" charset="0"/>
              </a:rPr>
              <a:t>). </a:t>
            </a:r>
          </a:p>
          <a:p>
            <a:pPr algn="ctr"/>
            <a:r>
              <a:rPr lang="it-IT" sz="1600" dirty="0">
                <a:solidFill>
                  <a:schemeClr val="bg1"/>
                </a:solidFill>
                <a:latin typeface="Century Gothic" panose="020B0502020202020204" pitchFamily="34" charset="0"/>
              </a:rPr>
              <a:t>Questo è un termine applicato oltre la gestione delle prove digitali. In parole dell'ISO / PC 308 TC,</a:t>
            </a:r>
          </a:p>
          <a:p>
            <a:pPr algn="ctr"/>
            <a:endParaRPr lang="it-IT" sz="1600" dirty="0">
              <a:solidFill>
                <a:schemeClr val="bg1"/>
              </a:solidFill>
              <a:latin typeface="Century Gothic" panose="020B0502020202020204" pitchFamily="34" charset="0"/>
            </a:endParaRPr>
          </a:p>
          <a:p>
            <a:pPr algn="ctr"/>
            <a:r>
              <a:rPr lang="it-IT" sz="1600" b="1" i="1" dirty="0">
                <a:solidFill>
                  <a:schemeClr val="bg1"/>
                </a:solidFill>
                <a:latin typeface="Century Gothic" panose="020B0502020202020204" pitchFamily="34" charset="0"/>
              </a:rPr>
              <a:t> “una catena di custodia è una successione di responsabilità per i processi mentre un prodotto si muove attraverso ogni fase della catena di approvvigionamento. Ogni fornitore deve implementare e documentare una serie di misure affinché la catena di custodia funzioni”</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 L'obiettivo è garantire la tracciabilità e l'integrità del prodotto, che nel contesto della scientifica forense è la prova digitale. Se l'integrità e l'autenticità delle prove digitali vengono messe in discussione, l'intera indagine digitale può essere resa inutile.</a:t>
            </a:r>
          </a:p>
        </p:txBody>
      </p:sp>
      <p:pic>
        <p:nvPicPr>
          <p:cNvPr id="10" name="Elemento grafico 9" descr="Lampadina">
            <a:extLst>
              <a:ext uri="{FF2B5EF4-FFF2-40B4-BE49-F238E27FC236}">
                <a16:creationId xmlns:a16="http://schemas.microsoft.com/office/drawing/2014/main" id="{F8253208-5916-4DA3-A693-C3FDFA266A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8011" y="705178"/>
            <a:ext cx="1215978" cy="1215978"/>
          </a:xfrm>
          <a:prstGeom prst="rect">
            <a:avLst/>
          </a:prstGeom>
        </p:spPr>
      </p:pic>
      <p:sp>
        <p:nvSpPr>
          <p:cNvPr id="2" name="Segnaposto numero diapositiva 1">
            <a:extLst>
              <a:ext uri="{FF2B5EF4-FFF2-40B4-BE49-F238E27FC236}">
                <a16:creationId xmlns:a16="http://schemas.microsoft.com/office/drawing/2014/main" id="{9FE26939-0729-4B72-A75B-C57EAA960AD4}"/>
              </a:ext>
            </a:extLst>
          </p:cNvPr>
          <p:cNvSpPr>
            <a:spLocks noGrp="1"/>
          </p:cNvSpPr>
          <p:nvPr>
            <p:ph type="sldNum" sz="quarter" idx="12"/>
          </p:nvPr>
        </p:nvSpPr>
        <p:spPr/>
        <p:txBody>
          <a:bodyPr/>
          <a:lstStyle/>
          <a:p>
            <a:fld id="{86ECCFAB-3752-46D0-A66C-8286CDEEC2C9}" type="slidenum">
              <a:rPr lang="it-IT" smtClean="0"/>
              <a:t>23</a:t>
            </a:fld>
            <a:endParaRPr lang="it-IT"/>
          </a:p>
        </p:txBody>
      </p:sp>
    </p:spTree>
    <p:extLst>
      <p:ext uri="{BB962C8B-B14F-4D97-AF65-F5344CB8AC3E}">
        <p14:creationId xmlns:p14="http://schemas.microsoft.com/office/powerpoint/2010/main" val="389561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Challenges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7767"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258699" y="959175"/>
            <a:ext cx="9917723" cy="83099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Le sfide della Digital forensics si sono evolute nel corso degli anni.  La storia della scienza forense digitale può essere divisa in tre fasi, il che aiuta a comprendere l'evoluzione delle sfide in questo campo. </a:t>
            </a:r>
          </a:p>
        </p:txBody>
      </p:sp>
      <p:sp>
        <p:nvSpPr>
          <p:cNvPr id="7" name="CasellaDiTesto 6">
            <a:extLst>
              <a:ext uri="{FF2B5EF4-FFF2-40B4-BE49-F238E27FC236}">
                <a16:creationId xmlns:a16="http://schemas.microsoft.com/office/drawing/2014/main" id="{72656737-76B8-4D82-843D-9A9B283561C4}"/>
              </a:ext>
            </a:extLst>
          </p:cNvPr>
          <p:cNvSpPr txBox="1"/>
          <p:nvPr/>
        </p:nvSpPr>
        <p:spPr>
          <a:xfrm>
            <a:off x="838200" y="2620385"/>
            <a:ext cx="2411964" cy="2893100"/>
          </a:xfrm>
          <a:prstGeom prst="rect">
            <a:avLst/>
          </a:prstGeom>
          <a:solidFill>
            <a:schemeClr val="tx1"/>
          </a:solidFill>
          <a:ln>
            <a:solidFill>
              <a:schemeClr val="accent4">
                <a:lumMod val="75000"/>
              </a:schemeClr>
            </a:solidFill>
          </a:ln>
        </p:spPr>
        <p:txBody>
          <a:bodyPr wrap="square" rtlCol="0">
            <a:spAutoFit/>
          </a:bodyPr>
          <a:lstStyle/>
          <a:p>
            <a:r>
              <a:rPr lang="it-IT" sz="1400" dirty="0">
                <a:solidFill>
                  <a:schemeClr val="bg1"/>
                </a:solidFill>
                <a:latin typeface="Century Gothic" panose="020B0502020202020204" pitchFamily="34" charset="0"/>
              </a:rPr>
              <a:t>Durante la prima fase, tra gli anni '70 e '90, i professionisti della digital forensics hanno lavorato con i LEA "su una base ad hoc, caso per caso" e la necessità di eseguire analisi forensi digitali era piuttosto limitata, poiché la capacità dei dischi era minima, gli utenti salvavano meno dati e stampavano di più.</a:t>
            </a:r>
          </a:p>
        </p:txBody>
      </p:sp>
      <p:sp>
        <p:nvSpPr>
          <p:cNvPr id="2" name="Segnaposto numero diapositiva 1">
            <a:extLst>
              <a:ext uri="{FF2B5EF4-FFF2-40B4-BE49-F238E27FC236}">
                <a16:creationId xmlns:a16="http://schemas.microsoft.com/office/drawing/2014/main" id="{17AD2899-136D-4FE8-B9EE-1A7916A37910}"/>
              </a:ext>
            </a:extLst>
          </p:cNvPr>
          <p:cNvSpPr>
            <a:spLocks noGrp="1"/>
          </p:cNvSpPr>
          <p:nvPr>
            <p:ph type="sldNum" sz="quarter" idx="12"/>
          </p:nvPr>
        </p:nvSpPr>
        <p:spPr/>
        <p:txBody>
          <a:bodyPr/>
          <a:lstStyle/>
          <a:p>
            <a:fld id="{86ECCFAB-3752-46D0-A66C-8286CDEEC2C9}" type="slidenum">
              <a:rPr lang="it-IT" smtClean="0"/>
              <a:t>24</a:t>
            </a:fld>
            <a:endParaRPr lang="it-IT"/>
          </a:p>
        </p:txBody>
      </p:sp>
    </p:spTree>
    <p:extLst>
      <p:ext uri="{BB962C8B-B14F-4D97-AF65-F5344CB8AC3E}">
        <p14:creationId xmlns:p14="http://schemas.microsoft.com/office/powerpoint/2010/main" val="3125798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Challenges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7767"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258699" y="959175"/>
            <a:ext cx="9917723" cy="83099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Le sfide della Digital forensics si sono evolute nel corso degli anni.  La storia della scienza forense digitale può essere divisa in tre fasi, il che aiuta a comprendere l'evoluzione delle sfide in questo campo. </a:t>
            </a:r>
          </a:p>
        </p:txBody>
      </p:sp>
      <p:sp>
        <p:nvSpPr>
          <p:cNvPr id="7" name="CasellaDiTesto 6">
            <a:extLst>
              <a:ext uri="{FF2B5EF4-FFF2-40B4-BE49-F238E27FC236}">
                <a16:creationId xmlns:a16="http://schemas.microsoft.com/office/drawing/2014/main" id="{5248B6E0-571B-487C-911A-9B82A509AE84}"/>
              </a:ext>
            </a:extLst>
          </p:cNvPr>
          <p:cNvSpPr txBox="1"/>
          <p:nvPr/>
        </p:nvSpPr>
        <p:spPr>
          <a:xfrm>
            <a:off x="4603053" y="2189498"/>
            <a:ext cx="3229014" cy="3754874"/>
          </a:xfrm>
          <a:prstGeom prst="rect">
            <a:avLst/>
          </a:prstGeom>
          <a:solidFill>
            <a:schemeClr val="tx1"/>
          </a:solidFill>
          <a:ln>
            <a:solidFill>
              <a:schemeClr val="accent4">
                <a:lumMod val="75000"/>
              </a:schemeClr>
            </a:solidFill>
          </a:ln>
        </p:spPr>
        <p:txBody>
          <a:bodyPr wrap="square" rtlCol="0">
            <a:spAutoFit/>
          </a:bodyPr>
          <a:lstStyle/>
          <a:p>
            <a:r>
              <a:rPr lang="it-IT" sz="1400" dirty="0">
                <a:solidFill>
                  <a:schemeClr val="bg1"/>
                </a:solidFill>
                <a:latin typeface="Century Gothic" panose="020B0502020202020204" pitchFamily="34" charset="0"/>
              </a:rPr>
              <a:t>Nella seconda fase, 1999-2007, indicata come "l'età d'oro", più fornitori hanno iniziato a sviluppare specifici strumenti forensi digitali che richiedevano una formazione relativamente limitata, consentivano di recuperare i file o di analizzare i messaggi di posta elettronica. Fu allora che nacquero nuove discipline come Network e Memory Forensics per rispondere ad alcune sfide specifiche Inoltre, fu durante il periodo d'oro quando la ricerca nel campo della Digital Forensics ebbe una rapida crescita e iniziò la professionalizzazione del settore. </a:t>
            </a:r>
          </a:p>
        </p:txBody>
      </p:sp>
      <p:sp>
        <p:nvSpPr>
          <p:cNvPr id="8" name="CasellaDiTesto 7">
            <a:extLst>
              <a:ext uri="{FF2B5EF4-FFF2-40B4-BE49-F238E27FC236}">
                <a16:creationId xmlns:a16="http://schemas.microsoft.com/office/drawing/2014/main" id="{458D0EC7-0248-4FF9-B956-E67EDAC53E7F}"/>
              </a:ext>
            </a:extLst>
          </p:cNvPr>
          <p:cNvSpPr txBox="1"/>
          <p:nvPr/>
        </p:nvSpPr>
        <p:spPr>
          <a:xfrm>
            <a:off x="838200" y="2620385"/>
            <a:ext cx="2411964" cy="2893100"/>
          </a:xfrm>
          <a:prstGeom prst="rect">
            <a:avLst/>
          </a:prstGeom>
          <a:solidFill>
            <a:schemeClr val="tx1"/>
          </a:solidFill>
          <a:ln>
            <a:solidFill>
              <a:schemeClr val="accent4">
                <a:lumMod val="75000"/>
              </a:schemeClr>
            </a:solidFill>
          </a:ln>
        </p:spPr>
        <p:txBody>
          <a:bodyPr wrap="square" rtlCol="0">
            <a:spAutoFit/>
          </a:bodyPr>
          <a:lstStyle/>
          <a:p>
            <a:r>
              <a:rPr lang="it-IT" sz="1400" dirty="0">
                <a:solidFill>
                  <a:schemeClr val="bg1"/>
                </a:solidFill>
                <a:latin typeface="Century Gothic" panose="020B0502020202020204" pitchFamily="34" charset="0"/>
              </a:rPr>
              <a:t>Durante la prima fase, tra gli anni '70 e '90, i professionisti della digital forensics hanno lavorato con i LEA "su una base ad hoc, caso per caso" e la necessità di eseguire analisi forensi digitali era piuttosto limitata, poiché la capacità dei dischi era minima, gli utenti salvavano meno dati e stampavano di più. </a:t>
            </a:r>
          </a:p>
        </p:txBody>
      </p:sp>
      <p:sp>
        <p:nvSpPr>
          <p:cNvPr id="2" name="Segnaposto numero diapositiva 1">
            <a:extLst>
              <a:ext uri="{FF2B5EF4-FFF2-40B4-BE49-F238E27FC236}">
                <a16:creationId xmlns:a16="http://schemas.microsoft.com/office/drawing/2014/main" id="{3A201F55-4D79-4F8A-8F86-563691BDCCD9}"/>
              </a:ext>
            </a:extLst>
          </p:cNvPr>
          <p:cNvSpPr>
            <a:spLocks noGrp="1"/>
          </p:cNvSpPr>
          <p:nvPr>
            <p:ph type="sldNum" sz="quarter" idx="12"/>
          </p:nvPr>
        </p:nvSpPr>
        <p:spPr/>
        <p:txBody>
          <a:bodyPr/>
          <a:lstStyle/>
          <a:p>
            <a:fld id="{86ECCFAB-3752-46D0-A66C-8286CDEEC2C9}" type="slidenum">
              <a:rPr lang="it-IT" smtClean="0"/>
              <a:t>25</a:t>
            </a:fld>
            <a:endParaRPr lang="it-IT"/>
          </a:p>
        </p:txBody>
      </p:sp>
    </p:spTree>
    <p:extLst>
      <p:ext uri="{BB962C8B-B14F-4D97-AF65-F5344CB8AC3E}">
        <p14:creationId xmlns:p14="http://schemas.microsoft.com/office/powerpoint/2010/main" val="154951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Challenges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7767"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258699" y="959175"/>
            <a:ext cx="9917723" cy="83099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Le sfide della Digital forensics si sono evolute nel corso degli anni.  La storia della scienza forense digitale può essere divisa in tre fasi, il che aiuta a comprendere l'evoluzione delle sfide in questo campo. </a:t>
            </a:r>
          </a:p>
        </p:txBody>
      </p:sp>
      <p:sp>
        <p:nvSpPr>
          <p:cNvPr id="9" name="CasellaDiTesto 8">
            <a:extLst>
              <a:ext uri="{FF2B5EF4-FFF2-40B4-BE49-F238E27FC236}">
                <a16:creationId xmlns:a16="http://schemas.microsoft.com/office/drawing/2014/main" id="{B9C55495-7002-4F0D-ACF8-0F1E81CAC829}"/>
              </a:ext>
            </a:extLst>
          </p:cNvPr>
          <p:cNvSpPr txBox="1"/>
          <p:nvPr/>
        </p:nvSpPr>
        <p:spPr>
          <a:xfrm>
            <a:off x="838200" y="2620385"/>
            <a:ext cx="2411964" cy="2893100"/>
          </a:xfrm>
          <a:prstGeom prst="rect">
            <a:avLst/>
          </a:prstGeom>
          <a:solidFill>
            <a:schemeClr val="tx1"/>
          </a:solidFill>
          <a:ln>
            <a:solidFill>
              <a:schemeClr val="accent4">
                <a:lumMod val="75000"/>
              </a:schemeClr>
            </a:solidFill>
          </a:ln>
        </p:spPr>
        <p:txBody>
          <a:bodyPr wrap="square" rtlCol="0">
            <a:spAutoFit/>
          </a:bodyPr>
          <a:lstStyle/>
          <a:p>
            <a:r>
              <a:rPr lang="it-IT" sz="1400" dirty="0">
                <a:solidFill>
                  <a:schemeClr val="bg1"/>
                </a:solidFill>
                <a:latin typeface="Century Gothic" panose="020B0502020202020204" pitchFamily="34" charset="0"/>
              </a:rPr>
              <a:t>Durante la prima fase, tra gli anni '70 e '90, i professionisti della digital forensics hanno lavorato con i LEA "su una base ad hoc, caso per caso" e la necessità di eseguire analisi forensi digitali era piuttosto limitata, poiché la capacità dei dischi era minima, gli utenti salvavano meno dati e stampavano di più. </a:t>
            </a:r>
          </a:p>
        </p:txBody>
      </p:sp>
      <p:sp>
        <p:nvSpPr>
          <p:cNvPr id="7" name="CasellaDiTesto 6">
            <a:extLst>
              <a:ext uri="{FF2B5EF4-FFF2-40B4-BE49-F238E27FC236}">
                <a16:creationId xmlns:a16="http://schemas.microsoft.com/office/drawing/2014/main" id="{5248B6E0-571B-487C-911A-9B82A509AE84}"/>
              </a:ext>
            </a:extLst>
          </p:cNvPr>
          <p:cNvSpPr txBox="1"/>
          <p:nvPr/>
        </p:nvSpPr>
        <p:spPr>
          <a:xfrm>
            <a:off x="4603053" y="2189498"/>
            <a:ext cx="3229014" cy="3754874"/>
          </a:xfrm>
          <a:prstGeom prst="rect">
            <a:avLst/>
          </a:prstGeom>
          <a:solidFill>
            <a:schemeClr val="tx1"/>
          </a:solidFill>
          <a:ln>
            <a:solidFill>
              <a:schemeClr val="accent4">
                <a:lumMod val="75000"/>
              </a:schemeClr>
            </a:solidFill>
          </a:ln>
        </p:spPr>
        <p:txBody>
          <a:bodyPr wrap="square" rtlCol="0">
            <a:spAutoFit/>
          </a:bodyPr>
          <a:lstStyle/>
          <a:p>
            <a:r>
              <a:rPr lang="it-IT" sz="1400" dirty="0">
                <a:solidFill>
                  <a:schemeClr val="bg1"/>
                </a:solidFill>
                <a:latin typeface="Century Gothic" panose="020B0502020202020204" pitchFamily="34" charset="0"/>
              </a:rPr>
              <a:t>Nella seconda fase, 1999-2007, indicata come "l'età d'oro", più fornitori hanno iniziato a sviluppare specifici strumenti forensi digitali che richiedevano una formazione relativamente limitata, consentivano di recuperare i file o di analizzare i messaggi di posta elettronica. Fu allora che nacquero nuove discipline come Network e Memory Forensics per rispondere ad alcune sfide specifiche Inoltre, fu durante il periodo d'oro quando la ricerca nel campo della Digital Forensics ebbe una rapida crescita e iniziò la professionalizzazione del settore. </a:t>
            </a:r>
          </a:p>
        </p:txBody>
      </p:sp>
      <p:sp>
        <p:nvSpPr>
          <p:cNvPr id="8" name="CasellaDiTesto 7">
            <a:extLst>
              <a:ext uri="{FF2B5EF4-FFF2-40B4-BE49-F238E27FC236}">
                <a16:creationId xmlns:a16="http://schemas.microsoft.com/office/drawing/2014/main" id="{4733E639-3AAA-4D5A-A707-FBCF95EBE8B9}"/>
              </a:ext>
            </a:extLst>
          </p:cNvPr>
          <p:cNvSpPr txBox="1"/>
          <p:nvPr/>
        </p:nvSpPr>
        <p:spPr>
          <a:xfrm>
            <a:off x="8764458" y="3158994"/>
            <a:ext cx="2411964" cy="1815882"/>
          </a:xfrm>
          <a:prstGeom prst="rect">
            <a:avLst/>
          </a:prstGeom>
          <a:solidFill>
            <a:schemeClr val="tx1"/>
          </a:solidFill>
          <a:ln>
            <a:solidFill>
              <a:schemeClr val="accent4">
                <a:lumMod val="75000"/>
              </a:schemeClr>
            </a:solidFill>
          </a:ln>
        </p:spPr>
        <p:txBody>
          <a:bodyPr wrap="square" rtlCol="0">
            <a:spAutoFit/>
          </a:bodyPr>
          <a:lstStyle/>
          <a:p>
            <a:r>
              <a:rPr lang="it-IT" sz="1400" dirty="0">
                <a:solidFill>
                  <a:schemeClr val="bg1"/>
                </a:solidFill>
                <a:latin typeface="Century Gothic" panose="020B0502020202020204" pitchFamily="34" charset="0"/>
              </a:rPr>
              <a:t>La terza fase va considerata dal 2007 al 2010, ma le caratteristiche ambientali e le sfide della Digital Forensics sono sostanzialmente le stesse di oggi.</a:t>
            </a:r>
          </a:p>
        </p:txBody>
      </p:sp>
      <p:sp>
        <p:nvSpPr>
          <p:cNvPr id="2" name="Segnaposto numero diapositiva 1">
            <a:extLst>
              <a:ext uri="{FF2B5EF4-FFF2-40B4-BE49-F238E27FC236}">
                <a16:creationId xmlns:a16="http://schemas.microsoft.com/office/drawing/2014/main" id="{B7687FED-F7C5-474E-B2B6-4EA280C3569D}"/>
              </a:ext>
            </a:extLst>
          </p:cNvPr>
          <p:cNvSpPr>
            <a:spLocks noGrp="1"/>
          </p:cNvSpPr>
          <p:nvPr>
            <p:ph type="sldNum" sz="quarter" idx="12"/>
          </p:nvPr>
        </p:nvSpPr>
        <p:spPr/>
        <p:txBody>
          <a:bodyPr/>
          <a:lstStyle/>
          <a:p>
            <a:fld id="{86ECCFAB-3752-46D0-A66C-8286CDEEC2C9}" type="slidenum">
              <a:rPr lang="it-IT" smtClean="0"/>
              <a:t>26</a:t>
            </a:fld>
            <a:endParaRPr lang="it-IT"/>
          </a:p>
        </p:txBody>
      </p:sp>
    </p:spTree>
    <p:extLst>
      <p:ext uri="{BB962C8B-B14F-4D97-AF65-F5344CB8AC3E}">
        <p14:creationId xmlns:p14="http://schemas.microsoft.com/office/powerpoint/2010/main" val="266860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Challenges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7767"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258699" y="959175"/>
            <a:ext cx="9917723" cy="830997"/>
          </a:xfrm>
          <a:prstGeom prst="rect">
            <a:avLst/>
          </a:prstGeom>
          <a:noFill/>
        </p:spPr>
        <p:txBody>
          <a:bodyPr wrap="square" rtlCol="0">
            <a:spAutoFit/>
          </a:bodyPr>
          <a:lstStyle/>
          <a:p>
            <a:pPr algn="ctr"/>
            <a:r>
              <a:rPr lang="it-IT" sz="1600" dirty="0">
                <a:solidFill>
                  <a:schemeClr val="bg1">
                    <a:lumMod val="85000"/>
                  </a:schemeClr>
                </a:solidFill>
                <a:latin typeface="Century Gothic" panose="020B0502020202020204" pitchFamily="34" charset="0"/>
              </a:rPr>
              <a:t>Le sfide della Digital forensics si sono evolute nel corso degli anni.  La storia della scienza forense digitale può essere divisa in tre fasi, il che aiuta a comprendere l'evoluzione delle sfide in questo campo. </a:t>
            </a:r>
          </a:p>
        </p:txBody>
      </p:sp>
      <p:sp>
        <p:nvSpPr>
          <p:cNvPr id="9" name="CasellaDiTesto 8">
            <a:extLst>
              <a:ext uri="{FF2B5EF4-FFF2-40B4-BE49-F238E27FC236}">
                <a16:creationId xmlns:a16="http://schemas.microsoft.com/office/drawing/2014/main" id="{B9C55495-7002-4F0D-ACF8-0F1E81CAC829}"/>
              </a:ext>
            </a:extLst>
          </p:cNvPr>
          <p:cNvSpPr txBox="1"/>
          <p:nvPr/>
        </p:nvSpPr>
        <p:spPr>
          <a:xfrm>
            <a:off x="838200" y="2620385"/>
            <a:ext cx="2411964" cy="2893100"/>
          </a:xfrm>
          <a:prstGeom prst="rect">
            <a:avLst/>
          </a:prstGeom>
          <a:solidFill>
            <a:srgbClr val="D0D1D1"/>
          </a:solidFill>
          <a:ln>
            <a:solidFill>
              <a:schemeClr val="accent4">
                <a:lumMod val="75000"/>
              </a:schemeClr>
            </a:solidFill>
          </a:ln>
        </p:spPr>
        <p:txBody>
          <a:bodyPr wrap="square" rtlCol="0">
            <a:spAutoFit/>
          </a:bodyPr>
          <a:lstStyle/>
          <a:p>
            <a:r>
              <a:rPr lang="it-IT" sz="1400" dirty="0">
                <a:solidFill>
                  <a:schemeClr val="bg1">
                    <a:lumMod val="85000"/>
                  </a:schemeClr>
                </a:solidFill>
                <a:latin typeface="Century Gothic" panose="020B0502020202020204" pitchFamily="34" charset="0"/>
              </a:rPr>
              <a:t>Durante la prima fase, tra gli anni '70 e '90, i professionisti della digital forensics hanno lavorato con i LEA "su una base ad hoc, caso per caso" e la necessità di eseguire analisi forensi digitali era piuttosto limitata, poiché la capacità dei dischi era minima, gli utenti salvavano meno dati e stampavano di più. </a:t>
            </a:r>
          </a:p>
        </p:txBody>
      </p:sp>
      <p:sp>
        <p:nvSpPr>
          <p:cNvPr id="7" name="CasellaDiTesto 6">
            <a:extLst>
              <a:ext uri="{FF2B5EF4-FFF2-40B4-BE49-F238E27FC236}">
                <a16:creationId xmlns:a16="http://schemas.microsoft.com/office/drawing/2014/main" id="{5248B6E0-571B-487C-911A-9B82A509AE84}"/>
              </a:ext>
            </a:extLst>
          </p:cNvPr>
          <p:cNvSpPr txBox="1"/>
          <p:nvPr/>
        </p:nvSpPr>
        <p:spPr>
          <a:xfrm>
            <a:off x="4603053" y="2189498"/>
            <a:ext cx="3229014" cy="3754874"/>
          </a:xfrm>
          <a:prstGeom prst="rect">
            <a:avLst/>
          </a:prstGeom>
          <a:solidFill>
            <a:srgbClr val="D0D1D1"/>
          </a:solidFill>
          <a:ln>
            <a:solidFill>
              <a:schemeClr val="accent4">
                <a:lumMod val="75000"/>
              </a:schemeClr>
            </a:solidFill>
          </a:ln>
        </p:spPr>
        <p:txBody>
          <a:bodyPr wrap="square" rtlCol="0">
            <a:spAutoFit/>
          </a:bodyPr>
          <a:lstStyle/>
          <a:p>
            <a:r>
              <a:rPr lang="it-IT" sz="1400" dirty="0">
                <a:solidFill>
                  <a:schemeClr val="bg1">
                    <a:lumMod val="85000"/>
                  </a:schemeClr>
                </a:solidFill>
                <a:latin typeface="Century Gothic" panose="020B0502020202020204" pitchFamily="34" charset="0"/>
              </a:rPr>
              <a:t>Nella seconda fase, 1999-2007, indicata come "l'età d'oro", più fornitori hanno iniziato a sviluppare specifici strumenti forensi digitali che richiedevano una formazione relativamente limitata, consentivano di recuperare i file o di analizzare i messaggi di posta elettronica. Fu allora che nacquero nuove discipline come Network e Memory Forensics per rispondere ad alcune sfide specifiche Inoltre, fu durante il periodo d'oro quando la ricerca nel campo della Digital Forensics ebbe una rapida crescita e iniziò la professionalizzazione del settore. </a:t>
            </a:r>
          </a:p>
        </p:txBody>
      </p:sp>
      <p:sp>
        <p:nvSpPr>
          <p:cNvPr id="8" name="CasellaDiTesto 7">
            <a:extLst>
              <a:ext uri="{FF2B5EF4-FFF2-40B4-BE49-F238E27FC236}">
                <a16:creationId xmlns:a16="http://schemas.microsoft.com/office/drawing/2014/main" id="{4733E639-3AAA-4D5A-A707-FBCF95EBE8B9}"/>
              </a:ext>
            </a:extLst>
          </p:cNvPr>
          <p:cNvSpPr txBox="1"/>
          <p:nvPr/>
        </p:nvSpPr>
        <p:spPr>
          <a:xfrm>
            <a:off x="8764458" y="3158994"/>
            <a:ext cx="2411964" cy="1815882"/>
          </a:xfrm>
          <a:prstGeom prst="rect">
            <a:avLst/>
          </a:prstGeom>
          <a:solidFill>
            <a:srgbClr val="D0D1D1"/>
          </a:solidFill>
          <a:ln>
            <a:solidFill>
              <a:schemeClr val="accent4">
                <a:lumMod val="75000"/>
              </a:schemeClr>
            </a:solidFill>
          </a:ln>
        </p:spPr>
        <p:txBody>
          <a:bodyPr wrap="square" rtlCol="0">
            <a:spAutoFit/>
          </a:bodyPr>
          <a:lstStyle/>
          <a:p>
            <a:r>
              <a:rPr lang="it-IT" sz="1400" dirty="0">
                <a:solidFill>
                  <a:schemeClr val="bg1">
                    <a:lumMod val="85000"/>
                  </a:schemeClr>
                </a:solidFill>
                <a:latin typeface="Century Gothic" panose="020B0502020202020204" pitchFamily="34" charset="0"/>
              </a:rPr>
              <a:t>La terza fase va considerata dal 2007 al 2010, ma le caratteristiche ambientali e le sfide della Digital Forensics sono sostanzialmente le stesse di oggi.</a:t>
            </a:r>
          </a:p>
        </p:txBody>
      </p:sp>
      <p:graphicFrame>
        <p:nvGraphicFramePr>
          <p:cNvPr id="2" name="Tabella 2">
            <a:extLst>
              <a:ext uri="{FF2B5EF4-FFF2-40B4-BE49-F238E27FC236}">
                <a16:creationId xmlns:a16="http://schemas.microsoft.com/office/drawing/2014/main" id="{9715DD6B-7B2F-4335-B1E8-050A0104DA33}"/>
              </a:ext>
            </a:extLst>
          </p:cNvPr>
          <p:cNvGraphicFramePr>
            <a:graphicFrameLocks noGrp="1"/>
          </p:cNvGraphicFramePr>
          <p:nvPr>
            <p:extLst>
              <p:ext uri="{D42A27DB-BD31-4B8C-83A1-F6EECF244321}">
                <p14:modId xmlns:p14="http://schemas.microsoft.com/office/powerpoint/2010/main" val="3383977258"/>
              </p:ext>
            </p:extLst>
          </p:nvPr>
        </p:nvGraphicFramePr>
        <p:xfrm>
          <a:off x="1428826" y="471468"/>
          <a:ext cx="9577467" cy="5915064"/>
        </p:xfrm>
        <a:graphic>
          <a:graphicData uri="http://schemas.openxmlformats.org/drawingml/2006/table">
            <a:tbl>
              <a:tblPr firstRow="1" bandRow="1">
                <a:tableStyleId>{D03447BB-5D67-496B-8E87-E561075AD55C}</a:tableStyleId>
              </a:tblPr>
              <a:tblGrid>
                <a:gridCol w="3839778">
                  <a:extLst>
                    <a:ext uri="{9D8B030D-6E8A-4147-A177-3AD203B41FA5}">
                      <a16:colId xmlns:a16="http://schemas.microsoft.com/office/drawing/2014/main" val="3576852853"/>
                    </a:ext>
                  </a:extLst>
                </a:gridCol>
                <a:gridCol w="5737689">
                  <a:extLst>
                    <a:ext uri="{9D8B030D-6E8A-4147-A177-3AD203B41FA5}">
                      <a16:colId xmlns:a16="http://schemas.microsoft.com/office/drawing/2014/main" val="1768058530"/>
                    </a:ext>
                  </a:extLst>
                </a:gridCol>
              </a:tblGrid>
              <a:tr h="0">
                <a:tc>
                  <a:txBody>
                    <a:bodyPr/>
                    <a:lstStyle/>
                    <a:p>
                      <a:r>
                        <a:rPr lang="it-IT" dirty="0"/>
                        <a:t>Caratteristica</a:t>
                      </a:r>
                    </a:p>
                  </a:txBody>
                  <a:tcPr/>
                </a:tc>
                <a:tc>
                  <a:txBody>
                    <a:bodyPr/>
                    <a:lstStyle/>
                    <a:p>
                      <a:r>
                        <a:rPr lang="it-IT" dirty="0"/>
                        <a:t>Sfida per la Digital </a:t>
                      </a:r>
                      <a:r>
                        <a:rPr lang="it-IT" dirty="0" err="1"/>
                        <a:t>Forsensics</a:t>
                      </a:r>
                      <a:endParaRPr lang="it-IT" dirty="0"/>
                    </a:p>
                  </a:txBody>
                  <a:tcPr/>
                </a:tc>
                <a:extLst>
                  <a:ext uri="{0D108BD9-81ED-4DB2-BD59-A6C34878D82A}">
                    <a16:rowId xmlns:a16="http://schemas.microsoft.com/office/drawing/2014/main" val="1150424834"/>
                  </a:ext>
                </a:extLst>
              </a:tr>
              <a:tr h="417208">
                <a:tc>
                  <a:txBody>
                    <a:bodyPr/>
                    <a:lstStyle/>
                    <a:p>
                      <a:r>
                        <a:rPr lang="it-IT" dirty="0">
                          <a:solidFill>
                            <a:schemeClr val="bg1"/>
                          </a:solidFill>
                        </a:rPr>
                        <a:t>Dimensione crescente di dispositivi di archiviazione</a:t>
                      </a:r>
                    </a:p>
                  </a:txBody>
                  <a:tcPr>
                    <a:solidFill>
                      <a:schemeClr val="tx1">
                        <a:lumMod val="75000"/>
                        <a:lumOff val="25000"/>
                      </a:schemeClr>
                    </a:solidFill>
                  </a:tcPr>
                </a:tc>
                <a:tc>
                  <a:txBody>
                    <a:bodyPr/>
                    <a:lstStyle/>
                    <a:p>
                      <a:r>
                        <a:rPr lang="it-IT" dirty="0">
                          <a:solidFill>
                            <a:schemeClr val="bg1"/>
                          </a:solidFill>
                        </a:rPr>
                        <a:t>Tempo insufficiente per creare un'immagine forense o per elaborare i dati</a:t>
                      </a:r>
                    </a:p>
                  </a:txBody>
                  <a:tcPr>
                    <a:solidFill>
                      <a:schemeClr val="tx1">
                        <a:lumMod val="75000"/>
                        <a:lumOff val="25000"/>
                      </a:schemeClr>
                    </a:solidFill>
                  </a:tcPr>
                </a:tc>
                <a:extLst>
                  <a:ext uri="{0D108BD9-81ED-4DB2-BD59-A6C34878D82A}">
                    <a16:rowId xmlns:a16="http://schemas.microsoft.com/office/drawing/2014/main" val="932724646"/>
                  </a:ext>
                </a:extLst>
              </a:tr>
              <a:tr h="417208">
                <a:tc>
                  <a:txBody>
                    <a:bodyPr/>
                    <a:lstStyle/>
                    <a:p>
                      <a:r>
                        <a:rPr lang="it-IT" dirty="0">
                          <a:solidFill>
                            <a:schemeClr val="bg1"/>
                          </a:solidFill>
                        </a:rPr>
                        <a:t>Prevalenza della memoria flash integrata e proliferazione delle interfacce HW</a:t>
                      </a:r>
                    </a:p>
                  </a:txBody>
                  <a:tcPr>
                    <a:solidFill>
                      <a:schemeClr val="tx1">
                        <a:lumMod val="75000"/>
                        <a:lumOff val="25000"/>
                      </a:schemeClr>
                    </a:solidFill>
                  </a:tcPr>
                </a:tc>
                <a:tc>
                  <a:txBody>
                    <a:bodyPr/>
                    <a:lstStyle/>
                    <a:p>
                      <a:r>
                        <a:rPr lang="it-IT" dirty="0">
                          <a:solidFill>
                            <a:schemeClr val="bg1"/>
                          </a:solidFill>
                        </a:rPr>
                        <a:t>I dispositivi di archiviazione non possono più essere facilmente rimossi o ripresi. L'archiviazione integrata viene abitualmente ignorata durante le indagini forensi (ad es. Memoria persistente all'interno delle GPU)</a:t>
                      </a:r>
                    </a:p>
                  </a:txBody>
                  <a:tcPr>
                    <a:solidFill>
                      <a:schemeClr val="tx1">
                        <a:lumMod val="75000"/>
                        <a:lumOff val="25000"/>
                      </a:schemeClr>
                    </a:solidFill>
                  </a:tcPr>
                </a:tc>
                <a:extLst>
                  <a:ext uri="{0D108BD9-81ED-4DB2-BD59-A6C34878D82A}">
                    <a16:rowId xmlns:a16="http://schemas.microsoft.com/office/drawing/2014/main" val="1005342947"/>
                  </a:ext>
                </a:extLst>
              </a:tr>
              <a:tr h="417208">
                <a:tc>
                  <a:txBody>
                    <a:bodyPr/>
                    <a:lstStyle/>
                    <a:p>
                      <a:r>
                        <a:rPr lang="it-IT" dirty="0">
                          <a:solidFill>
                            <a:schemeClr val="bg1"/>
                          </a:solidFill>
                        </a:rPr>
                        <a:t>Proliferazione di sistemi operativi e formati di file</a:t>
                      </a:r>
                    </a:p>
                  </a:txBody>
                  <a:tcPr>
                    <a:solidFill>
                      <a:schemeClr val="tx1">
                        <a:lumMod val="75000"/>
                        <a:lumOff val="25000"/>
                      </a:schemeClr>
                    </a:solidFill>
                  </a:tcPr>
                </a:tc>
                <a:tc>
                  <a:txBody>
                    <a:bodyPr/>
                    <a:lstStyle/>
                    <a:p>
                      <a:r>
                        <a:rPr lang="it-IT" dirty="0">
                          <a:solidFill>
                            <a:schemeClr val="bg1"/>
                          </a:solidFill>
                        </a:rPr>
                        <a:t>Aumentare i requisiti, la complessità e il costo degli strumenti forensi digitali</a:t>
                      </a:r>
                    </a:p>
                  </a:txBody>
                  <a:tcPr>
                    <a:solidFill>
                      <a:schemeClr val="tx1">
                        <a:lumMod val="75000"/>
                        <a:lumOff val="25000"/>
                      </a:schemeClr>
                    </a:solidFill>
                  </a:tcPr>
                </a:tc>
                <a:extLst>
                  <a:ext uri="{0D108BD9-81ED-4DB2-BD59-A6C34878D82A}">
                    <a16:rowId xmlns:a16="http://schemas.microsoft.com/office/drawing/2014/main" val="2875686305"/>
                  </a:ext>
                </a:extLst>
              </a:tr>
              <a:tr h="417208">
                <a:tc>
                  <a:txBody>
                    <a:bodyPr/>
                    <a:lstStyle/>
                    <a:p>
                      <a:r>
                        <a:rPr lang="it-IT" dirty="0">
                          <a:solidFill>
                            <a:schemeClr val="bg1"/>
                          </a:solidFill>
                        </a:rPr>
                        <a:t>Più dispositivi in ​​un unico caso</a:t>
                      </a:r>
                    </a:p>
                  </a:txBody>
                  <a:tcPr>
                    <a:solidFill>
                      <a:schemeClr val="tx1">
                        <a:lumMod val="75000"/>
                        <a:lumOff val="25000"/>
                      </a:schemeClr>
                    </a:solidFill>
                  </a:tcPr>
                </a:tc>
                <a:tc>
                  <a:txBody>
                    <a:bodyPr/>
                    <a:lstStyle/>
                    <a:p>
                      <a:r>
                        <a:rPr lang="it-IT" dirty="0">
                          <a:solidFill>
                            <a:schemeClr val="bg1"/>
                          </a:solidFill>
                        </a:rPr>
                        <a:t>È necessaria la correlazione delle prove digitali</a:t>
                      </a:r>
                    </a:p>
                  </a:txBody>
                  <a:tcPr>
                    <a:solidFill>
                      <a:schemeClr val="tx1">
                        <a:lumMod val="75000"/>
                        <a:lumOff val="25000"/>
                      </a:schemeClr>
                    </a:solidFill>
                  </a:tcPr>
                </a:tc>
                <a:extLst>
                  <a:ext uri="{0D108BD9-81ED-4DB2-BD59-A6C34878D82A}">
                    <a16:rowId xmlns:a16="http://schemas.microsoft.com/office/drawing/2014/main" val="2820006838"/>
                  </a:ext>
                </a:extLst>
              </a:tr>
              <a:tr h="417208">
                <a:tc>
                  <a:txBody>
                    <a:bodyPr/>
                    <a:lstStyle/>
                    <a:p>
                      <a:r>
                        <a:rPr lang="it-IT" dirty="0">
                          <a:solidFill>
                            <a:schemeClr val="bg1"/>
                          </a:solidFill>
                        </a:rPr>
                        <a:t>Crittografia pervasiva</a:t>
                      </a:r>
                    </a:p>
                  </a:txBody>
                  <a:tcPr>
                    <a:solidFill>
                      <a:schemeClr val="tx1">
                        <a:lumMod val="75000"/>
                        <a:lumOff val="25000"/>
                      </a:schemeClr>
                    </a:solidFill>
                  </a:tcPr>
                </a:tc>
                <a:tc>
                  <a:txBody>
                    <a:bodyPr/>
                    <a:lstStyle/>
                    <a:p>
                      <a:r>
                        <a:rPr lang="it-IT" dirty="0">
                          <a:solidFill>
                            <a:schemeClr val="bg1"/>
                          </a:solidFill>
                        </a:rPr>
                        <a:t>Ostacola o evita il trattamento dei dati</a:t>
                      </a:r>
                    </a:p>
                  </a:txBody>
                  <a:tcPr>
                    <a:solidFill>
                      <a:schemeClr val="tx1">
                        <a:lumMod val="75000"/>
                        <a:lumOff val="25000"/>
                      </a:schemeClr>
                    </a:solidFill>
                  </a:tcPr>
                </a:tc>
                <a:extLst>
                  <a:ext uri="{0D108BD9-81ED-4DB2-BD59-A6C34878D82A}">
                    <a16:rowId xmlns:a16="http://schemas.microsoft.com/office/drawing/2014/main" val="568028744"/>
                  </a:ext>
                </a:extLst>
              </a:tr>
              <a:tr h="417208">
                <a:tc>
                  <a:txBody>
                    <a:bodyPr/>
                    <a:lstStyle/>
                    <a:p>
                      <a:r>
                        <a:rPr lang="it-IT" dirty="0">
                          <a:solidFill>
                            <a:schemeClr val="bg1"/>
                          </a:solidFill>
                        </a:rPr>
                        <a:t>Cloud per elaborazione e archiviazione remote</a:t>
                      </a:r>
                    </a:p>
                  </a:txBody>
                  <a:tcPr>
                    <a:solidFill>
                      <a:schemeClr val="tx1">
                        <a:lumMod val="75000"/>
                        <a:lumOff val="25000"/>
                      </a:schemeClr>
                    </a:solidFill>
                  </a:tcPr>
                </a:tc>
                <a:tc>
                  <a:txBody>
                    <a:bodyPr/>
                    <a:lstStyle/>
                    <a:p>
                      <a:r>
                        <a:rPr lang="it-IT" dirty="0">
                          <a:solidFill>
                            <a:schemeClr val="bg1"/>
                          </a:solidFill>
                        </a:rPr>
                        <a:t>Complica l'identificazione e l'acquisizione di prove digitali. Rende impossibile eseguire metodologie forensi di base per la conservazione e l'isolamento dei dati</a:t>
                      </a:r>
                    </a:p>
                  </a:txBody>
                  <a:tcPr>
                    <a:solidFill>
                      <a:schemeClr val="tx1">
                        <a:lumMod val="75000"/>
                        <a:lumOff val="25000"/>
                      </a:schemeClr>
                    </a:solidFill>
                  </a:tcPr>
                </a:tc>
                <a:extLst>
                  <a:ext uri="{0D108BD9-81ED-4DB2-BD59-A6C34878D82A}">
                    <a16:rowId xmlns:a16="http://schemas.microsoft.com/office/drawing/2014/main" val="119682699"/>
                  </a:ext>
                </a:extLst>
              </a:tr>
              <a:tr h="417208">
                <a:tc>
                  <a:txBody>
                    <a:bodyPr/>
                    <a:lstStyle/>
                    <a:p>
                      <a:r>
                        <a:rPr lang="it-IT" dirty="0">
                          <a:solidFill>
                            <a:schemeClr val="bg1"/>
                          </a:solidFill>
                        </a:rPr>
                        <a:t>Malware non scritto in archivi persistenti e in grado di utilizzare tecniche anti-forensi</a:t>
                      </a:r>
                    </a:p>
                  </a:txBody>
                  <a:tcPr>
                    <a:solidFill>
                      <a:schemeClr val="tx1">
                        <a:lumMod val="75000"/>
                        <a:lumOff val="25000"/>
                      </a:schemeClr>
                    </a:solidFill>
                  </a:tcPr>
                </a:tc>
                <a:tc>
                  <a:txBody>
                    <a:bodyPr/>
                    <a:lstStyle/>
                    <a:p>
                      <a:r>
                        <a:rPr lang="it-IT" dirty="0">
                          <a:solidFill>
                            <a:schemeClr val="bg1"/>
                          </a:solidFill>
                        </a:rPr>
                        <a:t>Necessità di strumenti forensi per la RAM che sono più difficili da creare rispetto agli strumenti su disco e ai nuovi sistemi per catturare il malware per un'analisi approfondita</a:t>
                      </a:r>
                    </a:p>
                  </a:txBody>
                  <a:tcPr>
                    <a:solidFill>
                      <a:schemeClr val="tx1">
                        <a:lumMod val="75000"/>
                        <a:lumOff val="25000"/>
                      </a:schemeClr>
                    </a:solidFill>
                  </a:tcPr>
                </a:tc>
                <a:extLst>
                  <a:ext uri="{0D108BD9-81ED-4DB2-BD59-A6C34878D82A}">
                    <a16:rowId xmlns:a16="http://schemas.microsoft.com/office/drawing/2014/main" val="3593906765"/>
                  </a:ext>
                </a:extLst>
              </a:tr>
              <a:tr h="417208">
                <a:tc>
                  <a:txBody>
                    <a:bodyPr/>
                    <a:lstStyle/>
                    <a:p>
                      <a:r>
                        <a:rPr lang="it-IT" dirty="0">
                          <a:solidFill>
                            <a:schemeClr val="bg1"/>
                          </a:solidFill>
                        </a:rPr>
                        <a:t>Legge e privacy</a:t>
                      </a:r>
                    </a:p>
                  </a:txBody>
                  <a:tcPr>
                    <a:solidFill>
                      <a:schemeClr val="tx1">
                        <a:lumMod val="75000"/>
                        <a:lumOff val="25000"/>
                      </a:schemeClr>
                    </a:solidFill>
                  </a:tcPr>
                </a:tc>
                <a:tc>
                  <a:txBody>
                    <a:bodyPr/>
                    <a:lstStyle/>
                    <a:p>
                      <a:r>
                        <a:rPr lang="it-IT" dirty="0">
                          <a:solidFill>
                            <a:schemeClr val="bg1"/>
                          </a:solidFill>
                        </a:rPr>
                        <a:t>Limita la portata delle indagini forensi</a:t>
                      </a:r>
                    </a:p>
                  </a:txBody>
                  <a:tcPr>
                    <a:solidFill>
                      <a:schemeClr val="tx1">
                        <a:lumMod val="75000"/>
                        <a:lumOff val="25000"/>
                      </a:schemeClr>
                    </a:solidFill>
                  </a:tcPr>
                </a:tc>
                <a:extLst>
                  <a:ext uri="{0D108BD9-81ED-4DB2-BD59-A6C34878D82A}">
                    <a16:rowId xmlns:a16="http://schemas.microsoft.com/office/drawing/2014/main" val="3841158345"/>
                  </a:ext>
                </a:extLst>
              </a:tr>
            </a:tbl>
          </a:graphicData>
        </a:graphic>
      </p:graphicFrame>
      <p:sp>
        <p:nvSpPr>
          <p:cNvPr id="3" name="Segnaposto numero diapositiva 2">
            <a:extLst>
              <a:ext uri="{FF2B5EF4-FFF2-40B4-BE49-F238E27FC236}">
                <a16:creationId xmlns:a16="http://schemas.microsoft.com/office/drawing/2014/main" id="{CC67BAE6-62AC-4665-9243-B5179FC53C75}"/>
              </a:ext>
            </a:extLst>
          </p:cNvPr>
          <p:cNvSpPr>
            <a:spLocks noGrp="1"/>
          </p:cNvSpPr>
          <p:nvPr>
            <p:ph type="sldNum" sz="quarter" idx="12"/>
          </p:nvPr>
        </p:nvSpPr>
        <p:spPr/>
        <p:txBody>
          <a:bodyPr/>
          <a:lstStyle/>
          <a:p>
            <a:fld id="{86ECCFAB-3752-46D0-A66C-8286CDEEC2C9}" type="slidenum">
              <a:rPr lang="it-IT" smtClean="0"/>
              <a:t>27</a:t>
            </a:fld>
            <a:endParaRPr lang="it-IT"/>
          </a:p>
        </p:txBody>
      </p:sp>
    </p:spTree>
    <p:extLst>
      <p:ext uri="{BB962C8B-B14F-4D97-AF65-F5344CB8AC3E}">
        <p14:creationId xmlns:p14="http://schemas.microsoft.com/office/powerpoint/2010/main" val="3297583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3">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F21CA844-32AC-472A-B030-2E7D743922ED}"/>
              </a:ext>
            </a:extLst>
          </p:cNvPr>
          <p:cNvSpPr txBox="1"/>
          <p:nvPr/>
        </p:nvSpPr>
        <p:spPr>
          <a:xfrm>
            <a:off x="838200" y="107913"/>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 Challenges</a:t>
            </a:r>
          </a:p>
        </p:txBody>
      </p:sp>
      <p:pic>
        <p:nvPicPr>
          <p:cNvPr id="14" name="Elemento grafico 13" descr="Ricerca">
            <a:extLst>
              <a:ext uri="{FF2B5EF4-FFF2-40B4-BE49-F238E27FC236}">
                <a16:creationId xmlns:a16="http://schemas.microsoft.com/office/drawing/2014/main" id="{A625BC5A-1209-424E-8904-BBF2379DAD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7767" y="276497"/>
            <a:ext cx="574765" cy="574765"/>
          </a:xfrm>
          <a:prstGeom prst="rect">
            <a:avLst/>
          </a:prstGeom>
        </p:spPr>
      </p:pic>
      <p:sp>
        <p:nvSpPr>
          <p:cNvPr id="6" name="CasellaDiTesto 5">
            <a:extLst>
              <a:ext uri="{FF2B5EF4-FFF2-40B4-BE49-F238E27FC236}">
                <a16:creationId xmlns:a16="http://schemas.microsoft.com/office/drawing/2014/main" id="{EA9BD287-F30D-4194-96FA-97EA6C5D0F6E}"/>
              </a:ext>
            </a:extLst>
          </p:cNvPr>
          <p:cNvSpPr txBox="1"/>
          <p:nvPr/>
        </p:nvSpPr>
        <p:spPr>
          <a:xfrm>
            <a:off x="1137138" y="959175"/>
            <a:ext cx="9917723" cy="2554545"/>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È importante sottolineare che, indipendentemente dal chiaro valore delle sfide tecniche, le sfide motivate dai cambiamenti sociali (ad esempio, la necessità della privacy) di solito non sono così importanti nella letteratura e, tuttavia, svolgono un ruolo cruciale. Ad esempio, una delle maggiori sfide è rendere comprensibili le nuove aree e i nuovi metodi ad un pubblico inesperto del settore e che è sempre più coinvolto nell'indagine digitale. In particolare, la privacy è una delle principali preoccupazioni della Digital Forensics, poiché:</a:t>
            </a:r>
          </a:p>
          <a:p>
            <a:pPr marL="285750" indent="-285750" algn="ctr">
              <a:buFont typeface="Arial" panose="020B0604020202020204" pitchFamily="34" charset="0"/>
              <a:buChar char="•"/>
            </a:pPr>
            <a:r>
              <a:rPr lang="it-IT" sz="1600" dirty="0">
                <a:solidFill>
                  <a:schemeClr val="bg1"/>
                </a:solidFill>
                <a:latin typeface="Century Gothic" panose="020B0502020202020204" pitchFamily="34" charset="0"/>
              </a:rPr>
              <a:t>gli strumenti della Digital forensics saranno sempre più proattivi; l'inferenza delle informazioni dell'utente sarà fondamentale per accelerare il trattamento dei dati</a:t>
            </a:r>
          </a:p>
          <a:p>
            <a:pPr marL="285750" indent="-285750" algn="ctr">
              <a:buFont typeface="Arial" panose="020B0604020202020204" pitchFamily="34" charset="0"/>
              <a:buChar char="•"/>
            </a:pPr>
            <a:r>
              <a:rPr lang="it-IT" sz="1600" dirty="0">
                <a:solidFill>
                  <a:schemeClr val="bg1"/>
                </a:solidFill>
                <a:latin typeface="Century Gothic" panose="020B0502020202020204" pitchFamily="34" charset="0"/>
              </a:rPr>
              <a:t>gli strumenti per la privacy, in termini generali, influenzano l'acquisizione e l'analisi delle prove digitali, in molti casi considerati meccanismi anti-forensi. </a:t>
            </a:r>
          </a:p>
        </p:txBody>
      </p:sp>
      <p:sp>
        <p:nvSpPr>
          <p:cNvPr id="2" name="Segnaposto numero diapositiva 1">
            <a:extLst>
              <a:ext uri="{FF2B5EF4-FFF2-40B4-BE49-F238E27FC236}">
                <a16:creationId xmlns:a16="http://schemas.microsoft.com/office/drawing/2014/main" id="{71E29E3E-BDA5-40E7-B1B6-842BF40731A8}"/>
              </a:ext>
            </a:extLst>
          </p:cNvPr>
          <p:cNvSpPr>
            <a:spLocks noGrp="1"/>
          </p:cNvSpPr>
          <p:nvPr>
            <p:ph type="sldNum" sz="quarter" idx="12"/>
          </p:nvPr>
        </p:nvSpPr>
        <p:spPr/>
        <p:txBody>
          <a:bodyPr/>
          <a:lstStyle/>
          <a:p>
            <a:fld id="{86ECCFAB-3752-46D0-A66C-8286CDEEC2C9}" type="slidenum">
              <a:rPr lang="it-IT" smtClean="0"/>
              <a:t>28</a:t>
            </a:fld>
            <a:endParaRPr lang="it-IT"/>
          </a:p>
        </p:txBody>
      </p:sp>
    </p:spTree>
    <p:extLst>
      <p:ext uri="{BB962C8B-B14F-4D97-AF65-F5344CB8AC3E}">
        <p14:creationId xmlns:p14="http://schemas.microsoft.com/office/powerpoint/2010/main" val="123559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asellaDiTesto 5">
            <a:extLst>
              <a:ext uri="{FF2B5EF4-FFF2-40B4-BE49-F238E27FC236}">
                <a16:creationId xmlns:a16="http://schemas.microsoft.com/office/drawing/2014/main" id="{C11A67B2-2E23-4E31-8CD7-7A3D13A69B82}"/>
              </a:ext>
            </a:extLst>
          </p:cNvPr>
          <p:cNvSpPr txBox="1"/>
          <p:nvPr/>
        </p:nvSpPr>
        <p:spPr>
          <a:xfrm>
            <a:off x="3677710" y="3044279"/>
            <a:ext cx="4836580" cy="769441"/>
          </a:xfrm>
          <a:prstGeom prst="rect">
            <a:avLst/>
          </a:prstGeom>
          <a:solidFill>
            <a:srgbClr val="355085"/>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2" name="Segnaposto numero diapositiva 1">
            <a:extLst>
              <a:ext uri="{FF2B5EF4-FFF2-40B4-BE49-F238E27FC236}">
                <a16:creationId xmlns:a16="http://schemas.microsoft.com/office/drawing/2014/main" id="{C7BDF91B-8E82-40BE-A06C-5A01EFFF4D4A}"/>
              </a:ext>
            </a:extLst>
          </p:cNvPr>
          <p:cNvSpPr>
            <a:spLocks noGrp="1"/>
          </p:cNvSpPr>
          <p:nvPr>
            <p:ph type="sldNum" sz="quarter" idx="12"/>
          </p:nvPr>
        </p:nvSpPr>
        <p:spPr/>
        <p:txBody>
          <a:bodyPr/>
          <a:lstStyle/>
          <a:p>
            <a:fld id="{86ECCFAB-3752-46D0-A66C-8286CDEEC2C9}" type="slidenum">
              <a:rPr lang="it-IT" smtClean="0"/>
              <a:t>29</a:t>
            </a:fld>
            <a:endParaRPr lang="it-IT"/>
          </a:p>
        </p:txBody>
      </p:sp>
    </p:spTree>
    <p:extLst>
      <p:ext uri="{BB962C8B-B14F-4D97-AF65-F5344CB8AC3E}">
        <p14:creationId xmlns:p14="http://schemas.microsoft.com/office/powerpoint/2010/main" val="17786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computer, baseball&#10;&#10;Descrizione generata automaticamente">
            <a:extLst>
              <a:ext uri="{FF2B5EF4-FFF2-40B4-BE49-F238E27FC236}">
                <a16:creationId xmlns:a16="http://schemas.microsoft.com/office/drawing/2014/main" id="{FAE99971-CF1F-41D5-9B5D-750D855F975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4" name="CasellaDiTesto 3">
            <a:extLst>
              <a:ext uri="{FF2B5EF4-FFF2-40B4-BE49-F238E27FC236}">
                <a16:creationId xmlns:a16="http://schemas.microsoft.com/office/drawing/2014/main" id="{A524D90C-A774-446B-8F36-274C1247570D}"/>
              </a:ext>
            </a:extLst>
          </p:cNvPr>
          <p:cNvSpPr txBox="1"/>
          <p:nvPr/>
        </p:nvSpPr>
        <p:spPr>
          <a:xfrm>
            <a:off x="2101361" y="2685650"/>
            <a:ext cx="7989277" cy="74334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dirty="0">
                <a:solidFill>
                  <a:srgbClr val="D0D1D1"/>
                </a:solidFill>
                <a:latin typeface="Century Gothic" panose="020B0502020202020204" pitchFamily="34" charset="0"/>
                <a:ea typeface="+mj-ea"/>
                <a:cs typeface="+mj-cs"/>
              </a:rPr>
              <a:t>Digital Forensics </a:t>
            </a:r>
            <a:r>
              <a:rPr lang="en-US" sz="4400" b="1" dirty="0">
                <a:solidFill>
                  <a:srgbClr val="0F5D71"/>
                </a:solidFill>
                <a:latin typeface="Century Gothic" panose="020B0502020202020204" pitchFamily="34" charset="0"/>
                <a:ea typeface="+mj-ea"/>
                <a:cs typeface="+mj-cs"/>
              </a:rPr>
              <a:t>||</a:t>
            </a:r>
            <a:r>
              <a:rPr lang="en-US" sz="4400" b="1" dirty="0">
                <a:solidFill>
                  <a:srgbClr val="D0D1D1"/>
                </a:solidFill>
                <a:latin typeface="Century Gothic" panose="020B0502020202020204" pitchFamily="34" charset="0"/>
                <a:ea typeface="+mj-ea"/>
                <a:cs typeface="+mj-cs"/>
              </a:rPr>
              <a:t> Privacy</a:t>
            </a:r>
          </a:p>
        </p:txBody>
      </p:sp>
      <p:sp>
        <p:nvSpPr>
          <p:cNvPr id="2" name="Segnaposto numero diapositiva 1">
            <a:extLst>
              <a:ext uri="{FF2B5EF4-FFF2-40B4-BE49-F238E27FC236}">
                <a16:creationId xmlns:a16="http://schemas.microsoft.com/office/drawing/2014/main" id="{752BDF1F-95E5-44A2-8CF1-49E928DCC5BD}"/>
              </a:ext>
            </a:extLst>
          </p:cNvPr>
          <p:cNvSpPr>
            <a:spLocks noGrp="1"/>
          </p:cNvSpPr>
          <p:nvPr>
            <p:ph type="sldNum" sz="quarter" idx="12"/>
          </p:nvPr>
        </p:nvSpPr>
        <p:spPr/>
        <p:txBody>
          <a:bodyPr/>
          <a:lstStyle/>
          <a:p>
            <a:fld id="{86ECCFAB-3752-46D0-A66C-8286CDEEC2C9}" type="slidenum">
              <a:rPr lang="it-IT" smtClean="0"/>
              <a:t>3</a:t>
            </a:fld>
            <a:endParaRPr lang="it-IT"/>
          </a:p>
        </p:txBody>
      </p:sp>
    </p:spTree>
    <p:extLst>
      <p:ext uri="{BB962C8B-B14F-4D97-AF65-F5344CB8AC3E}">
        <p14:creationId xmlns:p14="http://schemas.microsoft.com/office/powerpoint/2010/main" val="905162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1062045"/>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Il concetto di Privacy è difficile da spiegare. Ci sono state molte definizioni nel corso della storia, ognuna delle quali considera diversi aspetti e prospettive di questo concetto contorto. Ad esempio, una definizione ampiamente utilizzata di privacy fu formulata alla fine del 19 ° secolo da Warren e Brandeis, che la descrissero come </a:t>
            </a:r>
          </a:p>
          <a:p>
            <a:pPr algn="ctr"/>
            <a:r>
              <a:rPr lang="it-IT" sz="1600" b="1" i="1" dirty="0">
                <a:solidFill>
                  <a:schemeClr val="bg1"/>
                </a:solidFill>
                <a:latin typeface="Century Gothic" panose="020B0502020202020204" pitchFamily="34" charset="0"/>
              </a:rPr>
              <a:t>"il diritto di essere lasciati in pace". </a:t>
            </a:r>
          </a:p>
        </p:txBody>
      </p:sp>
      <p:sp>
        <p:nvSpPr>
          <p:cNvPr id="2" name="Segnaposto numero diapositiva 1">
            <a:extLst>
              <a:ext uri="{FF2B5EF4-FFF2-40B4-BE49-F238E27FC236}">
                <a16:creationId xmlns:a16="http://schemas.microsoft.com/office/drawing/2014/main" id="{AB07DD01-63F4-421C-9964-0A42C8FDFC58}"/>
              </a:ext>
            </a:extLst>
          </p:cNvPr>
          <p:cNvSpPr>
            <a:spLocks noGrp="1"/>
          </p:cNvSpPr>
          <p:nvPr>
            <p:ph type="sldNum" sz="quarter" idx="12"/>
          </p:nvPr>
        </p:nvSpPr>
        <p:spPr/>
        <p:txBody>
          <a:bodyPr/>
          <a:lstStyle/>
          <a:p>
            <a:fld id="{86ECCFAB-3752-46D0-A66C-8286CDEEC2C9}" type="slidenum">
              <a:rPr lang="it-IT" smtClean="0"/>
              <a:t>30</a:t>
            </a:fld>
            <a:endParaRPr lang="it-IT"/>
          </a:p>
        </p:txBody>
      </p:sp>
    </p:spTree>
    <p:extLst>
      <p:ext uri="{BB962C8B-B14F-4D97-AF65-F5344CB8AC3E}">
        <p14:creationId xmlns:p14="http://schemas.microsoft.com/office/powerpoint/2010/main" val="4240315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8" name="CasellaDiTesto 7">
            <a:extLst>
              <a:ext uri="{FF2B5EF4-FFF2-40B4-BE49-F238E27FC236}">
                <a16:creationId xmlns:a16="http://schemas.microsoft.com/office/drawing/2014/main" id="{90BF32E7-11FA-4D95-9D7D-DEF82349F860}"/>
              </a:ext>
            </a:extLst>
          </p:cNvPr>
          <p:cNvSpPr txBox="1"/>
          <p:nvPr/>
        </p:nvSpPr>
        <p:spPr>
          <a:xfrm>
            <a:off x="1137138" y="1062045"/>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Il concetto di Privacy è difficile da spiegare. Ci sono state molte definizioni nel corso della storia, ognuna delle quali considera diversi aspetti e prospettive di questo concetto contorto. Ad esempio, una definizione ampiamente utilizzata di privacy fu formulata alla fine del 19 ° secolo da Warren e Brandeis, che la descrissero come </a:t>
            </a:r>
          </a:p>
          <a:p>
            <a:pPr algn="ctr"/>
            <a:r>
              <a:rPr lang="it-IT" sz="1600" b="1" i="1" dirty="0">
                <a:solidFill>
                  <a:schemeClr val="bg1"/>
                </a:solidFill>
                <a:latin typeface="Century Gothic" panose="020B0502020202020204" pitchFamily="34" charset="0"/>
              </a:rPr>
              <a:t>"il diritto di essere lasciati in pace". </a:t>
            </a:r>
          </a:p>
        </p:txBody>
      </p:sp>
      <p:sp>
        <p:nvSpPr>
          <p:cNvPr id="9" name="CasellaDiTesto 8">
            <a:extLst>
              <a:ext uri="{FF2B5EF4-FFF2-40B4-BE49-F238E27FC236}">
                <a16:creationId xmlns:a16="http://schemas.microsoft.com/office/drawing/2014/main" id="{B0C1903D-143F-40CD-8301-F22E0AB52710}"/>
              </a:ext>
            </a:extLst>
          </p:cNvPr>
          <p:cNvSpPr txBox="1"/>
          <p:nvPr/>
        </p:nvSpPr>
        <p:spPr>
          <a:xfrm>
            <a:off x="1137137" y="2449090"/>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Tuttavia, questa definizione di privacy copre solo una singola dimensione del termine e molti altri giuristi, studiosi, filosofi e sociologi hanno preso in considerazione e introdotto nuovi aspetti che ne ampliano la portata. </a:t>
            </a:r>
          </a:p>
          <a:p>
            <a:pPr algn="ctr"/>
            <a:r>
              <a:rPr lang="it-IT" sz="1600" dirty="0">
                <a:solidFill>
                  <a:schemeClr val="bg1"/>
                </a:solidFill>
                <a:latin typeface="Century Gothic" panose="020B0502020202020204" pitchFamily="34" charset="0"/>
              </a:rPr>
              <a:t>Uno dei problemi principali nel raggiungere una definizione soddisfacente di privacy è il fatto che si tratta di un termine molto soggettivo.</a:t>
            </a:r>
          </a:p>
        </p:txBody>
      </p:sp>
      <p:sp>
        <p:nvSpPr>
          <p:cNvPr id="2" name="Segnaposto numero diapositiva 1">
            <a:extLst>
              <a:ext uri="{FF2B5EF4-FFF2-40B4-BE49-F238E27FC236}">
                <a16:creationId xmlns:a16="http://schemas.microsoft.com/office/drawing/2014/main" id="{E0AD35C7-A1ED-4D63-A8CB-F91491C4DF76}"/>
              </a:ext>
            </a:extLst>
          </p:cNvPr>
          <p:cNvSpPr>
            <a:spLocks noGrp="1"/>
          </p:cNvSpPr>
          <p:nvPr>
            <p:ph type="sldNum" sz="quarter" idx="12"/>
          </p:nvPr>
        </p:nvSpPr>
        <p:spPr/>
        <p:txBody>
          <a:bodyPr/>
          <a:lstStyle/>
          <a:p>
            <a:fld id="{86ECCFAB-3752-46D0-A66C-8286CDEEC2C9}" type="slidenum">
              <a:rPr lang="it-IT" smtClean="0"/>
              <a:t>31</a:t>
            </a:fld>
            <a:endParaRPr lang="it-IT"/>
          </a:p>
        </p:txBody>
      </p:sp>
    </p:spTree>
    <p:extLst>
      <p:ext uri="{BB962C8B-B14F-4D97-AF65-F5344CB8AC3E}">
        <p14:creationId xmlns:p14="http://schemas.microsoft.com/office/powerpoint/2010/main" val="92843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9" name="CasellaDiTesto 8">
            <a:extLst>
              <a:ext uri="{FF2B5EF4-FFF2-40B4-BE49-F238E27FC236}">
                <a16:creationId xmlns:a16="http://schemas.microsoft.com/office/drawing/2014/main" id="{1E02DF70-F556-46BC-924D-10EEC760B6A1}"/>
              </a:ext>
            </a:extLst>
          </p:cNvPr>
          <p:cNvSpPr txBox="1"/>
          <p:nvPr/>
        </p:nvSpPr>
        <p:spPr>
          <a:xfrm>
            <a:off x="1137138" y="1062045"/>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Il concetto di Privacy è difficile da spiegare. Ci sono state molte definizioni nel corso della storia, ognuna delle quali considera diversi aspetti e prospettive di questo concetto contorto. Ad esempio, una definizione ampiamente utilizzata di privacy fu formulata alla fine del 19 ° secolo da Warren e Brandeis, che la descrissero come </a:t>
            </a:r>
          </a:p>
          <a:p>
            <a:pPr algn="ctr"/>
            <a:r>
              <a:rPr lang="it-IT" sz="1600" b="1" i="1" dirty="0">
                <a:solidFill>
                  <a:schemeClr val="bg1"/>
                </a:solidFill>
                <a:latin typeface="Century Gothic" panose="020B0502020202020204" pitchFamily="34" charset="0"/>
              </a:rPr>
              <a:t>"il diritto di essere lasciati in pace". </a:t>
            </a:r>
          </a:p>
        </p:txBody>
      </p:sp>
      <p:sp>
        <p:nvSpPr>
          <p:cNvPr id="10" name="CasellaDiTesto 9">
            <a:extLst>
              <a:ext uri="{FF2B5EF4-FFF2-40B4-BE49-F238E27FC236}">
                <a16:creationId xmlns:a16="http://schemas.microsoft.com/office/drawing/2014/main" id="{33C71C8C-25D9-4841-A06D-2069C38C8934}"/>
              </a:ext>
            </a:extLst>
          </p:cNvPr>
          <p:cNvSpPr txBox="1"/>
          <p:nvPr/>
        </p:nvSpPr>
        <p:spPr>
          <a:xfrm>
            <a:off x="1137137" y="2449090"/>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Tuttavia, questa definizione di privacy copre solo una singola dimensione del termine e molti altri giuristi, studiosi, filosofi e sociologi hanno preso in considerazione e introdotto nuovi aspetti che ne ampliano la portata. </a:t>
            </a:r>
          </a:p>
          <a:p>
            <a:pPr algn="ctr"/>
            <a:r>
              <a:rPr lang="it-IT" sz="1600" dirty="0">
                <a:solidFill>
                  <a:schemeClr val="bg1"/>
                </a:solidFill>
                <a:latin typeface="Century Gothic" panose="020B0502020202020204" pitchFamily="34" charset="0"/>
              </a:rPr>
              <a:t>Uno dei problemi principali nel raggiungere una definizione soddisfacente di privacy è il fatto che si tratta di un termine molto soggettivo.</a:t>
            </a:r>
          </a:p>
        </p:txBody>
      </p:sp>
      <p:sp>
        <p:nvSpPr>
          <p:cNvPr id="11" name="CasellaDiTesto 10">
            <a:extLst>
              <a:ext uri="{FF2B5EF4-FFF2-40B4-BE49-F238E27FC236}">
                <a16:creationId xmlns:a16="http://schemas.microsoft.com/office/drawing/2014/main" id="{7A4DFE6D-121B-4758-9A40-8D4DF6BE1392}"/>
              </a:ext>
            </a:extLst>
          </p:cNvPr>
          <p:cNvSpPr txBox="1"/>
          <p:nvPr/>
        </p:nvSpPr>
        <p:spPr>
          <a:xfrm>
            <a:off x="1137136" y="3836135"/>
            <a:ext cx="9917723" cy="83099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La privacy ha a che fare con i desideri e le aspettative delle persone. Inoltre, i desideri e le aspettative si evolvono e cambiano nel tempo, sebbene siano fortemente condizionati dalla situazione passata e attuale.</a:t>
            </a:r>
          </a:p>
        </p:txBody>
      </p:sp>
      <p:sp>
        <p:nvSpPr>
          <p:cNvPr id="2" name="Segnaposto numero diapositiva 1">
            <a:extLst>
              <a:ext uri="{FF2B5EF4-FFF2-40B4-BE49-F238E27FC236}">
                <a16:creationId xmlns:a16="http://schemas.microsoft.com/office/drawing/2014/main" id="{A95522BD-EF2B-4B73-8D1D-B08F4DDB5D30}"/>
              </a:ext>
            </a:extLst>
          </p:cNvPr>
          <p:cNvSpPr>
            <a:spLocks noGrp="1"/>
          </p:cNvSpPr>
          <p:nvPr>
            <p:ph type="sldNum" sz="quarter" idx="12"/>
          </p:nvPr>
        </p:nvSpPr>
        <p:spPr/>
        <p:txBody>
          <a:bodyPr/>
          <a:lstStyle/>
          <a:p>
            <a:fld id="{86ECCFAB-3752-46D0-A66C-8286CDEEC2C9}" type="slidenum">
              <a:rPr lang="it-IT" smtClean="0"/>
              <a:t>32</a:t>
            </a:fld>
            <a:endParaRPr lang="it-IT"/>
          </a:p>
        </p:txBody>
      </p:sp>
    </p:spTree>
    <p:extLst>
      <p:ext uri="{BB962C8B-B14F-4D97-AF65-F5344CB8AC3E}">
        <p14:creationId xmlns:p14="http://schemas.microsoft.com/office/powerpoint/2010/main" val="2698250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1062045"/>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Il concetto di Privacy è difficile da spiegare. Ci sono state molte definizioni nel corso della storia, ognuna delle quali considera diversi aspetti e prospettive di questo concetto contorto. Ad esempio, una definizione ampiamente utilizzata di privacy fu formulata alla fine del 19 ° secolo da Warren e Brandeis, che la descrissero come </a:t>
            </a:r>
          </a:p>
          <a:p>
            <a:pPr algn="ctr"/>
            <a:r>
              <a:rPr lang="it-IT" sz="1600" b="1" i="1" dirty="0">
                <a:solidFill>
                  <a:schemeClr val="bg1"/>
                </a:solidFill>
                <a:latin typeface="Century Gothic" panose="020B0502020202020204" pitchFamily="34" charset="0"/>
              </a:rPr>
              <a:t>"il diritto di essere lasciati in pace". </a:t>
            </a:r>
          </a:p>
        </p:txBody>
      </p:sp>
      <p:sp>
        <p:nvSpPr>
          <p:cNvPr id="7" name="CasellaDiTesto 6">
            <a:extLst>
              <a:ext uri="{FF2B5EF4-FFF2-40B4-BE49-F238E27FC236}">
                <a16:creationId xmlns:a16="http://schemas.microsoft.com/office/drawing/2014/main" id="{29B694F0-CDC3-4D02-9C80-C1F838193F60}"/>
              </a:ext>
            </a:extLst>
          </p:cNvPr>
          <p:cNvSpPr txBox="1"/>
          <p:nvPr/>
        </p:nvSpPr>
        <p:spPr>
          <a:xfrm>
            <a:off x="1137137" y="2449090"/>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Tuttavia, questa definizione di privacy copre solo una singola dimensione del termine e molti altri giuristi, studiosi, filosofi e sociologi hanno preso in considerazione e introdotto nuovi aspetti che ne ampliano la portata. </a:t>
            </a:r>
          </a:p>
          <a:p>
            <a:pPr algn="ctr"/>
            <a:r>
              <a:rPr lang="it-IT" sz="1600" dirty="0">
                <a:solidFill>
                  <a:schemeClr val="bg1"/>
                </a:solidFill>
                <a:latin typeface="Century Gothic" panose="020B0502020202020204" pitchFamily="34" charset="0"/>
              </a:rPr>
              <a:t>Uno dei problemi principali nel raggiungere una definizione soddisfacente di privacy è il fatto che si tratta di un termine molto soggettivo.</a:t>
            </a:r>
          </a:p>
        </p:txBody>
      </p:sp>
      <p:sp>
        <p:nvSpPr>
          <p:cNvPr id="8" name="CasellaDiTesto 7">
            <a:extLst>
              <a:ext uri="{FF2B5EF4-FFF2-40B4-BE49-F238E27FC236}">
                <a16:creationId xmlns:a16="http://schemas.microsoft.com/office/drawing/2014/main" id="{6CC1B5F2-22DB-4D8F-9A00-1D88EA9B6925}"/>
              </a:ext>
            </a:extLst>
          </p:cNvPr>
          <p:cNvSpPr txBox="1"/>
          <p:nvPr/>
        </p:nvSpPr>
        <p:spPr>
          <a:xfrm>
            <a:off x="1137136" y="3836135"/>
            <a:ext cx="9917723" cy="83099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La privacy ha a che fare con i desideri e le aspettative delle persone. Inoltre, i desideri e le aspettative si evolvono e cambiano nel tempo, sebbene siano fortemente condizionati dalla situazione passata e attuale.</a:t>
            </a:r>
          </a:p>
        </p:txBody>
      </p:sp>
      <p:sp>
        <p:nvSpPr>
          <p:cNvPr id="2" name="Segnaposto numero diapositiva 1">
            <a:extLst>
              <a:ext uri="{FF2B5EF4-FFF2-40B4-BE49-F238E27FC236}">
                <a16:creationId xmlns:a16="http://schemas.microsoft.com/office/drawing/2014/main" id="{3EB7A8BB-F39E-4FD6-BF94-954E2989E79A}"/>
              </a:ext>
            </a:extLst>
          </p:cNvPr>
          <p:cNvSpPr>
            <a:spLocks noGrp="1"/>
          </p:cNvSpPr>
          <p:nvPr>
            <p:ph type="sldNum" sz="quarter" idx="12"/>
          </p:nvPr>
        </p:nvSpPr>
        <p:spPr/>
        <p:txBody>
          <a:bodyPr/>
          <a:lstStyle/>
          <a:p>
            <a:fld id="{86ECCFAB-3752-46D0-A66C-8286CDEEC2C9}" type="slidenum">
              <a:rPr lang="it-IT" smtClean="0"/>
              <a:t>33</a:t>
            </a:fld>
            <a:endParaRPr lang="it-IT"/>
          </a:p>
        </p:txBody>
      </p:sp>
    </p:spTree>
    <p:extLst>
      <p:ext uri="{BB962C8B-B14F-4D97-AF65-F5344CB8AC3E}">
        <p14:creationId xmlns:p14="http://schemas.microsoft.com/office/powerpoint/2010/main" val="3642383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1062045"/>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Il concetto di Privacy è difficile da spiegare. Ci sono state molte definizioni nel corso della storia, ognuna delle quali considera diversi aspetti e prospettive di questo concetto contorto. Ad esempio, una definizione ampiamente utilizzata di privacy fu formulata alla fine del 19 ° secolo da Warren e Brandeis, che la descrissero come </a:t>
            </a:r>
          </a:p>
          <a:p>
            <a:pPr algn="ctr"/>
            <a:r>
              <a:rPr lang="it-IT" sz="1600" b="1" i="1" dirty="0">
                <a:solidFill>
                  <a:schemeClr val="bg1"/>
                </a:solidFill>
                <a:latin typeface="Century Gothic" panose="020B0502020202020204" pitchFamily="34" charset="0"/>
              </a:rPr>
              <a:t>"il diritto di essere lasciati in pace". </a:t>
            </a:r>
          </a:p>
        </p:txBody>
      </p:sp>
      <p:sp>
        <p:nvSpPr>
          <p:cNvPr id="7" name="CasellaDiTesto 6">
            <a:extLst>
              <a:ext uri="{FF2B5EF4-FFF2-40B4-BE49-F238E27FC236}">
                <a16:creationId xmlns:a16="http://schemas.microsoft.com/office/drawing/2014/main" id="{29B694F0-CDC3-4D02-9C80-C1F838193F60}"/>
              </a:ext>
            </a:extLst>
          </p:cNvPr>
          <p:cNvSpPr txBox="1"/>
          <p:nvPr/>
        </p:nvSpPr>
        <p:spPr>
          <a:xfrm>
            <a:off x="1137137" y="2449090"/>
            <a:ext cx="9917723"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Tuttavia, questa definizione di privacy copre solo una singola dimensione del termine e molti altri giuristi, studiosi, filosofi e sociologi hanno preso in considerazione e introdotto nuovi aspetti che ne ampliano la portata. </a:t>
            </a:r>
          </a:p>
          <a:p>
            <a:pPr algn="ctr"/>
            <a:r>
              <a:rPr lang="it-IT" sz="1600" dirty="0">
                <a:solidFill>
                  <a:schemeClr val="bg1"/>
                </a:solidFill>
                <a:latin typeface="Century Gothic" panose="020B0502020202020204" pitchFamily="34" charset="0"/>
              </a:rPr>
              <a:t>Uno dei problemi principali nel raggiungere una definizione soddisfacente di privacy è il fatto che si tratta di un termine molto soggettivo.</a:t>
            </a:r>
          </a:p>
        </p:txBody>
      </p:sp>
      <p:sp>
        <p:nvSpPr>
          <p:cNvPr id="8" name="CasellaDiTesto 7">
            <a:extLst>
              <a:ext uri="{FF2B5EF4-FFF2-40B4-BE49-F238E27FC236}">
                <a16:creationId xmlns:a16="http://schemas.microsoft.com/office/drawing/2014/main" id="{6CC1B5F2-22DB-4D8F-9A00-1D88EA9B6925}"/>
              </a:ext>
            </a:extLst>
          </p:cNvPr>
          <p:cNvSpPr txBox="1"/>
          <p:nvPr/>
        </p:nvSpPr>
        <p:spPr>
          <a:xfrm>
            <a:off x="1137136" y="3836135"/>
            <a:ext cx="9917723" cy="83099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La privacy ha a che fare con i desideri e le aspettative delle persone. Inoltre, i desideri e le aspettative si evolvono e cambiano nel tempo, sebbene siano fortemente condizionati dalla situazione passata e attuale.</a:t>
            </a:r>
          </a:p>
        </p:txBody>
      </p:sp>
      <p:sp>
        <p:nvSpPr>
          <p:cNvPr id="10" name="CasellaDiTesto 9">
            <a:extLst>
              <a:ext uri="{FF2B5EF4-FFF2-40B4-BE49-F238E27FC236}">
                <a16:creationId xmlns:a16="http://schemas.microsoft.com/office/drawing/2014/main" id="{C2D6FD94-AA77-424D-999C-55D7B77CE676}"/>
              </a:ext>
            </a:extLst>
          </p:cNvPr>
          <p:cNvSpPr txBox="1"/>
          <p:nvPr/>
        </p:nvSpPr>
        <p:spPr>
          <a:xfrm>
            <a:off x="1137136" y="4824216"/>
            <a:ext cx="9917723" cy="584775"/>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Le persone devono sentirsi in controllo di quali informazioni personali sono note agli altri e vogliono avere la capacità di decidere quante informazioni e in quali circostanze renderle tali.</a:t>
            </a:r>
          </a:p>
        </p:txBody>
      </p:sp>
      <p:sp>
        <p:nvSpPr>
          <p:cNvPr id="2" name="Segnaposto numero diapositiva 1">
            <a:extLst>
              <a:ext uri="{FF2B5EF4-FFF2-40B4-BE49-F238E27FC236}">
                <a16:creationId xmlns:a16="http://schemas.microsoft.com/office/drawing/2014/main" id="{F847253E-9FD5-45F5-9777-A75AC4545AB5}"/>
              </a:ext>
            </a:extLst>
          </p:cNvPr>
          <p:cNvSpPr>
            <a:spLocks noGrp="1"/>
          </p:cNvSpPr>
          <p:nvPr>
            <p:ph type="sldNum" sz="quarter" idx="12"/>
          </p:nvPr>
        </p:nvSpPr>
        <p:spPr/>
        <p:txBody>
          <a:bodyPr/>
          <a:lstStyle/>
          <a:p>
            <a:fld id="{86ECCFAB-3752-46D0-A66C-8286CDEEC2C9}" type="slidenum">
              <a:rPr lang="it-IT" smtClean="0"/>
              <a:t>34</a:t>
            </a:fld>
            <a:endParaRPr lang="it-IT"/>
          </a:p>
        </p:txBody>
      </p:sp>
    </p:spTree>
    <p:extLst>
      <p:ext uri="{BB962C8B-B14F-4D97-AF65-F5344CB8AC3E}">
        <p14:creationId xmlns:p14="http://schemas.microsoft.com/office/powerpoint/2010/main" val="2097208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1062045"/>
            <a:ext cx="9917723" cy="1077218"/>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Questi argomenti portano a un'altra definizione ampiamente accettata di privacy di Westin, che la descrive come </a:t>
            </a:r>
          </a:p>
          <a:p>
            <a:pPr algn="ctr"/>
            <a:r>
              <a:rPr lang="it-IT" sz="1600" b="1" i="1" dirty="0">
                <a:solidFill>
                  <a:schemeClr val="bg1"/>
                </a:solidFill>
                <a:latin typeface="Century Gothic" panose="020B0502020202020204" pitchFamily="34" charset="0"/>
              </a:rPr>
              <a:t>" il desiderio di determinare in quali circostanze e in che misura le informazioni personali sono esposte ad altre entità " </a:t>
            </a:r>
          </a:p>
        </p:txBody>
      </p:sp>
      <p:sp>
        <p:nvSpPr>
          <p:cNvPr id="2" name="Segnaposto numero diapositiva 1">
            <a:extLst>
              <a:ext uri="{FF2B5EF4-FFF2-40B4-BE49-F238E27FC236}">
                <a16:creationId xmlns:a16="http://schemas.microsoft.com/office/drawing/2014/main" id="{82813FF4-00C6-4A07-9050-4567A6EBA417}"/>
              </a:ext>
            </a:extLst>
          </p:cNvPr>
          <p:cNvSpPr>
            <a:spLocks noGrp="1"/>
          </p:cNvSpPr>
          <p:nvPr>
            <p:ph type="sldNum" sz="quarter" idx="12"/>
          </p:nvPr>
        </p:nvSpPr>
        <p:spPr/>
        <p:txBody>
          <a:bodyPr/>
          <a:lstStyle/>
          <a:p>
            <a:fld id="{86ECCFAB-3752-46D0-A66C-8286CDEEC2C9}" type="slidenum">
              <a:rPr lang="it-IT" smtClean="0"/>
              <a:t>35</a:t>
            </a:fld>
            <a:endParaRPr lang="it-IT"/>
          </a:p>
        </p:txBody>
      </p:sp>
    </p:spTree>
    <p:extLst>
      <p:ext uri="{BB962C8B-B14F-4D97-AF65-F5344CB8AC3E}">
        <p14:creationId xmlns:p14="http://schemas.microsoft.com/office/powerpoint/2010/main" val="124370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4065636" y="83909"/>
            <a:ext cx="4060728"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1062045"/>
            <a:ext cx="9917723" cy="1077218"/>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Questi argomenti portano a un'altra definizione ampiamente accettata di privacy di Westin, che la descrive come </a:t>
            </a:r>
          </a:p>
          <a:p>
            <a:pPr algn="ctr"/>
            <a:r>
              <a:rPr lang="it-IT" sz="1600" b="1" i="1" dirty="0">
                <a:solidFill>
                  <a:schemeClr val="bg1"/>
                </a:solidFill>
                <a:latin typeface="Century Gothic" panose="020B0502020202020204" pitchFamily="34" charset="0"/>
              </a:rPr>
              <a:t>" il desiderio di determinare in quali circostanze e in che misura le informazioni personali sono esposte ad altre entità " </a:t>
            </a:r>
          </a:p>
        </p:txBody>
      </p:sp>
      <p:sp>
        <p:nvSpPr>
          <p:cNvPr id="7" name="CasellaDiTesto 6">
            <a:extLst>
              <a:ext uri="{FF2B5EF4-FFF2-40B4-BE49-F238E27FC236}">
                <a16:creationId xmlns:a16="http://schemas.microsoft.com/office/drawing/2014/main" id="{AE57742D-E1F1-4393-9C1E-DFADB05767E9}"/>
              </a:ext>
            </a:extLst>
          </p:cNvPr>
          <p:cNvSpPr txBox="1"/>
          <p:nvPr/>
        </p:nvSpPr>
        <p:spPr>
          <a:xfrm>
            <a:off x="1137138" y="2220285"/>
            <a:ext cx="9917723" cy="1077218"/>
          </a:xfrm>
          <a:prstGeom prst="rect">
            <a:avLst/>
          </a:prstGeom>
          <a:noFill/>
        </p:spPr>
        <p:txBody>
          <a:bodyPr wrap="square" rtlCol="0">
            <a:spAutoFit/>
          </a:bodyPr>
          <a:lstStyle/>
          <a:p>
            <a:pPr algn="ctr"/>
            <a:r>
              <a:rPr lang="it-IT" sz="1600">
                <a:solidFill>
                  <a:schemeClr val="bg1"/>
                </a:solidFill>
                <a:latin typeface="Century Gothic" panose="020B0502020202020204" pitchFamily="34" charset="0"/>
              </a:rPr>
              <a:t>indipendentemente dalla definizione più accurata di privacy, ciò che è veramente importante qui è l'osservazione che le persone si sentono vulnerabili e insicure senza di essa. </a:t>
            </a:r>
          </a:p>
          <a:p>
            <a:pPr algn="ctr"/>
            <a:r>
              <a:rPr lang="it-IT" sz="1600">
                <a:solidFill>
                  <a:schemeClr val="bg1"/>
                </a:solidFill>
                <a:latin typeface="Century Gothic" panose="020B0502020202020204" pitchFamily="34" charset="0"/>
              </a:rPr>
              <a:t>E per questo motivo, la privacy è stata riconosciuta come un </a:t>
            </a:r>
            <a:r>
              <a:rPr lang="it-IT" sz="1600" b="1">
                <a:solidFill>
                  <a:schemeClr val="bg1"/>
                </a:solidFill>
                <a:latin typeface="Century Gothic" panose="020B0502020202020204" pitchFamily="34" charset="0"/>
              </a:rPr>
              <a:t>diritto individuale </a:t>
            </a:r>
            <a:r>
              <a:rPr lang="it-IT" sz="1600">
                <a:solidFill>
                  <a:schemeClr val="bg1"/>
                </a:solidFill>
                <a:latin typeface="Century Gothic" panose="020B0502020202020204" pitchFamily="34" charset="0"/>
              </a:rPr>
              <a:t>in numerose leggi, regolamenti e trattati in tutto il mondo, inclusa la </a:t>
            </a:r>
            <a:r>
              <a:rPr lang="it-IT" sz="1600" b="1" i="1">
                <a:solidFill>
                  <a:schemeClr val="bg1"/>
                </a:solidFill>
                <a:latin typeface="Century Gothic" panose="020B0502020202020204" pitchFamily="34" charset="0"/>
              </a:rPr>
              <a:t>Dichiarazione universale dei diritti umani</a:t>
            </a:r>
            <a:r>
              <a:rPr lang="it-IT" sz="1600">
                <a:solidFill>
                  <a:schemeClr val="bg1"/>
                </a:solidFill>
                <a:latin typeface="Century Gothic" panose="020B0502020202020204" pitchFamily="34" charset="0"/>
              </a:rPr>
              <a:t>.</a:t>
            </a:r>
            <a:endParaRPr lang="it-IT" sz="1600" b="1" i="1" dirty="0">
              <a:solidFill>
                <a:schemeClr val="bg1"/>
              </a:solidFill>
              <a:latin typeface="Century Gothic" panose="020B0502020202020204" pitchFamily="34" charset="0"/>
            </a:endParaRPr>
          </a:p>
        </p:txBody>
      </p:sp>
      <p:pic>
        <p:nvPicPr>
          <p:cNvPr id="2" name="Immagine 1">
            <a:extLst>
              <a:ext uri="{FF2B5EF4-FFF2-40B4-BE49-F238E27FC236}">
                <a16:creationId xmlns:a16="http://schemas.microsoft.com/office/drawing/2014/main" id="{ED659C1A-9FB0-47D7-9CAE-5EE73E549562}"/>
              </a:ext>
            </a:extLst>
          </p:cNvPr>
          <p:cNvPicPr>
            <a:picLocks noChangeAspect="1"/>
          </p:cNvPicPr>
          <p:nvPr/>
        </p:nvPicPr>
        <p:blipFill>
          <a:blip r:embed="rId4"/>
          <a:stretch>
            <a:fillRect/>
          </a:stretch>
        </p:blipFill>
        <p:spPr>
          <a:xfrm>
            <a:off x="7655553" y="3738452"/>
            <a:ext cx="2409825" cy="1895475"/>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56F82D26-EFF4-4869-80B3-2D417B78B720}"/>
              </a:ext>
            </a:extLst>
          </p:cNvPr>
          <p:cNvPicPr>
            <a:picLocks noChangeAspect="1"/>
          </p:cNvPicPr>
          <p:nvPr/>
        </p:nvPicPr>
        <p:blipFill>
          <a:blip r:embed="rId5"/>
          <a:stretch>
            <a:fillRect/>
          </a:stretch>
        </p:blipFill>
        <p:spPr>
          <a:xfrm>
            <a:off x="2372984" y="3738452"/>
            <a:ext cx="1586023" cy="1586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magine 7">
            <a:extLst>
              <a:ext uri="{FF2B5EF4-FFF2-40B4-BE49-F238E27FC236}">
                <a16:creationId xmlns:a16="http://schemas.microsoft.com/office/drawing/2014/main" id="{D248FF83-582F-4F47-BFE6-0C31E8B9EB0D}"/>
              </a:ext>
            </a:extLst>
          </p:cNvPr>
          <p:cNvPicPr>
            <a:picLocks noChangeAspect="1"/>
          </p:cNvPicPr>
          <p:nvPr/>
        </p:nvPicPr>
        <p:blipFill>
          <a:blip r:embed="rId6"/>
          <a:stretch>
            <a:fillRect/>
          </a:stretch>
        </p:blipFill>
        <p:spPr>
          <a:xfrm rot="2709579">
            <a:off x="1177551" y="4539143"/>
            <a:ext cx="1884346" cy="1077218"/>
          </a:xfrm>
          <a:prstGeom prst="rect">
            <a:avLst/>
          </a:prstGeom>
          <a:ln>
            <a:noFill/>
          </a:ln>
          <a:effectLst>
            <a:softEdge rad="112500"/>
          </a:effectLst>
        </p:spPr>
      </p:pic>
      <p:sp>
        <p:nvSpPr>
          <p:cNvPr id="9" name="CasellaDiTesto 8">
            <a:extLst>
              <a:ext uri="{FF2B5EF4-FFF2-40B4-BE49-F238E27FC236}">
                <a16:creationId xmlns:a16="http://schemas.microsoft.com/office/drawing/2014/main" id="{1FAC4ED6-DB46-4FCE-A6D3-4770B04FD26B}"/>
              </a:ext>
            </a:extLst>
          </p:cNvPr>
          <p:cNvSpPr txBox="1"/>
          <p:nvPr/>
        </p:nvSpPr>
        <p:spPr>
          <a:xfrm>
            <a:off x="2816144" y="5396092"/>
            <a:ext cx="1199367" cy="307777"/>
          </a:xfrm>
          <a:prstGeom prst="rect">
            <a:avLst/>
          </a:prstGeom>
          <a:noFill/>
        </p:spPr>
        <p:txBody>
          <a:bodyPr wrap="none" rtlCol="0">
            <a:spAutoFit/>
          </a:bodyPr>
          <a:lstStyle/>
          <a:p>
            <a:r>
              <a:rPr lang="it-IT" sz="1400" i="1" dirty="0">
                <a:solidFill>
                  <a:schemeClr val="bg1"/>
                </a:solidFill>
                <a:latin typeface="Century Gothic" panose="020B0502020202020204" pitchFamily="34" charset="0"/>
              </a:rPr>
              <a:t>Alan Westin</a:t>
            </a:r>
          </a:p>
        </p:txBody>
      </p:sp>
      <p:sp>
        <p:nvSpPr>
          <p:cNvPr id="10" name="Segnaposto numero diapositiva 9">
            <a:extLst>
              <a:ext uri="{FF2B5EF4-FFF2-40B4-BE49-F238E27FC236}">
                <a16:creationId xmlns:a16="http://schemas.microsoft.com/office/drawing/2014/main" id="{DF10E9A4-E0F4-42B5-824B-FC96C49F662F}"/>
              </a:ext>
            </a:extLst>
          </p:cNvPr>
          <p:cNvSpPr>
            <a:spLocks noGrp="1"/>
          </p:cNvSpPr>
          <p:nvPr>
            <p:ph type="sldNum" sz="quarter" idx="12"/>
          </p:nvPr>
        </p:nvSpPr>
        <p:spPr/>
        <p:txBody>
          <a:bodyPr/>
          <a:lstStyle/>
          <a:p>
            <a:fld id="{86ECCFAB-3752-46D0-A66C-8286CDEEC2C9}" type="slidenum">
              <a:rPr lang="it-IT" smtClean="0"/>
              <a:t>36</a:t>
            </a:fld>
            <a:endParaRPr lang="it-IT"/>
          </a:p>
        </p:txBody>
      </p:sp>
    </p:spTree>
    <p:extLst>
      <p:ext uri="{BB962C8B-B14F-4D97-AF65-F5344CB8AC3E}">
        <p14:creationId xmlns:p14="http://schemas.microsoft.com/office/powerpoint/2010/main" val="249265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1773346" y="83909"/>
            <a:ext cx="8645316"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Evoluzione della 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937259"/>
            <a:ext cx="9917723" cy="280076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Come accennato in precedenza, la privacy comprende molti aspetti diversi e dipende molto dal contesto. </a:t>
            </a:r>
          </a:p>
          <a:p>
            <a:pPr algn="ctr"/>
            <a:r>
              <a:rPr lang="it-IT" sz="1600" dirty="0">
                <a:solidFill>
                  <a:schemeClr val="bg1"/>
                </a:solidFill>
                <a:latin typeface="Century Gothic" panose="020B0502020202020204" pitchFamily="34" charset="0"/>
              </a:rPr>
              <a:t>All'inizio, quando la privacy ha iniziato a essere considerata una questione seria, le preoccupazioni riguardavano principalmente la privacy fisica. </a:t>
            </a:r>
          </a:p>
          <a:p>
            <a:pPr algn="ctr"/>
            <a:r>
              <a:rPr lang="it-IT" sz="1600" dirty="0">
                <a:solidFill>
                  <a:schemeClr val="bg1"/>
                </a:solidFill>
                <a:latin typeface="Century Gothic" panose="020B0502020202020204" pitchFamily="34" charset="0"/>
              </a:rPr>
              <a:t>Già nel 1361 le persone potevano essere arrestate in Inghilterra per sbirciare e origliare. Inoltre, la corrispondenza personale era protetta dalle invasioni di lettura già nel 1624. </a:t>
            </a:r>
          </a:p>
          <a:p>
            <a:pPr algn="ctr"/>
            <a:r>
              <a:rPr lang="it-IT" sz="1600" dirty="0">
                <a:solidFill>
                  <a:schemeClr val="bg1"/>
                </a:solidFill>
                <a:latin typeface="Century Gothic" panose="020B0502020202020204" pitchFamily="34" charset="0"/>
              </a:rPr>
              <a:t>A quel tempo, le invasioni della privacy sono state commesse da conoscenti a stretto contatto con l'individuo.</a:t>
            </a:r>
          </a:p>
          <a:p>
            <a:pPr algn="ctr"/>
            <a:r>
              <a:rPr lang="it-IT" sz="1600" dirty="0">
                <a:solidFill>
                  <a:schemeClr val="bg1"/>
                </a:solidFill>
                <a:latin typeface="Century Gothic" panose="020B0502020202020204" pitchFamily="34" charset="0"/>
              </a:rPr>
              <a:t>Con la crescita della popolarità del giornale e l’invenzione della fotografia, aumenta la portata e l'impatto delle invasioni della privacy. Queste tecnologie hanno permesso di pubblicare informazioni da individui senza il loro consenso e il pubblico era considerevolmente più grande. </a:t>
            </a:r>
          </a:p>
        </p:txBody>
      </p:sp>
      <p:sp>
        <p:nvSpPr>
          <p:cNvPr id="2" name="Segnaposto numero diapositiva 1">
            <a:extLst>
              <a:ext uri="{FF2B5EF4-FFF2-40B4-BE49-F238E27FC236}">
                <a16:creationId xmlns:a16="http://schemas.microsoft.com/office/drawing/2014/main" id="{1002A9DA-5EA7-440A-9B3F-677EDE857FFF}"/>
              </a:ext>
            </a:extLst>
          </p:cNvPr>
          <p:cNvSpPr>
            <a:spLocks noGrp="1"/>
          </p:cNvSpPr>
          <p:nvPr>
            <p:ph type="sldNum" sz="quarter" idx="12"/>
          </p:nvPr>
        </p:nvSpPr>
        <p:spPr/>
        <p:txBody>
          <a:bodyPr/>
          <a:lstStyle/>
          <a:p>
            <a:fld id="{86ECCFAB-3752-46D0-A66C-8286CDEEC2C9}" type="slidenum">
              <a:rPr lang="it-IT" smtClean="0"/>
              <a:t>37</a:t>
            </a:fld>
            <a:endParaRPr lang="it-IT"/>
          </a:p>
        </p:txBody>
      </p:sp>
    </p:spTree>
    <p:extLst>
      <p:ext uri="{BB962C8B-B14F-4D97-AF65-F5344CB8AC3E}">
        <p14:creationId xmlns:p14="http://schemas.microsoft.com/office/powerpoint/2010/main" val="332830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1773346" y="83909"/>
            <a:ext cx="8645316"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Evoluzione della Digital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937259"/>
            <a:ext cx="9917723" cy="2800767"/>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Come accennato in precedenza, la privacy comprende molti aspetti diversi e dipende molto dal contesto. </a:t>
            </a:r>
          </a:p>
          <a:p>
            <a:pPr algn="ctr"/>
            <a:r>
              <a:rPr lang="it-IT" sz="1600" dirty="0">
                <a:solidFill>
                  <a:schemeClr val="bg1"/>
                </a:solidFill>
                <a:latin typeface="Century Gothic" panose="020B0502020202020204" pitchFamily="34" charset="0"/>
              </a:rPr>
              <a:t>All'inizio, quando la privacy ha iniziato a essere considerata una questione seria, le preoccupazioni riguardavano principalmente la privacy fisica. </a:t>
            </a:r>
          </a:p>
          <a:p>
            <a:pPr algn="ctr"/>
            <a:r>
              <a:rPr lang="it-IT" sz="1600" dirty="0">
                <a:solidFill>
                  <a:schemeClr val="bg1"/>
                </a:solidFill>
                <a:latin typeface="Century Gothic" panose="020B0502020202020204" pitchFamily="34" charset="0"/>
              </a:rPr>
              <a:t>Già nel 1361 le persone potevano essere arrestate in Inghilterra per sbirciare e origliare. Inoltre, la corrispondenza personale era protetta dalle invasioni di lettura già nel 1624. </a:t>
            </a:r>
          </a:p>
          <a:p>
            <a:pPr algn="ctr"/>
            <a:r>
              <a:rPr lang="it-IT" sz="1600" dirty="0">
                <a:solidFill>
                  <a:schemeClr val="bg1"/>
                </a:solidFill>
                <a:latin typeface="Century Gothic" panose="020B0502020202020204" pitchFamily="34" charset="0"/>
              </a:rPr>
              <a:t>A quel tempo, le invasioni della privacy sono state commesse da conoscenti a stretto contatto con l'individuo.</a:t>
            </a:r>
          </a:p>
          <a:p>
            <a:pPr algn="ctr"/>
            <a:r>
              <a:rPr lang="it-IT" sz="1600" dirty="0">
                <a:solidFill>
                  <a:schemeClr val="bg1"/>
                </a:solidFill>
                <a:latin typeface="Century Gothic" panose="020B0502020202020204" pitchFamily="34" charset="0"/>
              </a:rPr>
              <a:t>Con la crescita della popolarità del giornale e l’invenzione della fotografia, aumenta la portata e l'impatto delle invasioni della privacy. Queste tecnologie hanno permesso di pubblicare informazioni da individui senza il loro consenso e il pubblico era considerevolmente più grande. </a:t>
            </a:r>
          </a:p>
        </p:txBody>
      </p:sp>
      <p:pic>
        <p:nvPicPr>
          <p:cNvPr id="2" name="Immagine 1">
            <a:extLst>
              <a:ext uri="{FF2B5EF4-FFF2-40B4-BE49-F238E27FC236}">
                <a16:creationId xmlns:a16="http://schemas.microsoft.com/office/drawing/2014/main" id="{C8FC18D0-6B84-405C-9BEF-8A94680C6131}"/>
              </a:ext>
            </a:extLst>
          </p:cNvPr>
          <p:cNvPicPr>
            <a:picLocks noChangeAspect="1"/>
          </p:cNvPicPr>
          <p:nvPr/>
        </p:nvPicPr>
        <p:blipFill>
          <a:blip r:embed="rId4"/>
          <a:stretch>
            <a:fillRect/>
          </a:stretch>
        </p:blipFill>
        <p:spPr>
          <a:xfrm>
            <a:off x="4541057" y="3989229"/>
            <a:ext cx="2647950" cy="17335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Immagine 2">
            <a:extLst>
              <a:ext uri="{FF2B5EF4-FFF2-40B4-BE49-F238E27FC236}">
                <a16:creationId xmlns:a16="http://schemas.microsoft.com/office/drawing/2014/main" id="{DC2D617D-13AB-4F33-9EB0-B0FD9FEF10D9}"/>
              </a:ext>
            </a:extLst>
          </p:cNvPr>
          <p:cNvPicPr>
            <a:picLocks noChangeAspect="1"/>
          </p:cNvPicPr>
          <p:nvPr/>
        </p:nvPicPr>
        <p:blipFill>
          <a:blip r:embed="rId5"/>
          <a:stretch>
            <a:fillRect/>
          </a:stretch>
        </p:blipFill>
        <p:spPr>
          <a:xfrm>
            <a:off x="4094399" y="4838762"/>
            <a:ext cx="1205799" cy="176803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CasellaDiTesto 6">
            <a:extLst>
              <a:ext uri="{FF2B5EF4-FFF2-40B4-BE49-F238E27FC236}">
                <a16:creationId xmlns:a16="http://schemas.microsoft.com/office/drawing/2014/main" id="{60FE9020-50E6-42C2-96E7-9EC403BF6D09}"/>
              </a:ext>
            </a:extLst>
          </p:cNvPr>
          <p:cNvSpPr txBox="1"/>
          <p:nvPr/>
        </p:nvSpPr>
        <p:spPr>
          <a:xfrm>
            <a:off x="5300198" y="5857010"/>
            <a:ext cx="1766830" cy="307777"/>
          </a:xfrm>
          <a:prstGeom prst="rect">
            <a:avLst/>
          </a:prstGeom>
          <a:noFill/>
        </p:spPr>
        <p:txBody>
          <a:bodyPr wrap="none" rtlCol="0">
            <a:spAutoFit/>
          </a:bodyPr>
          <a:lstStyle/>
          <a:p>
            <a:r>
              <a:rPr lang="it-IT" sz="1400" i="1" dirty="0">
                <a:solidFill>
                  <a:schemeClr val="bg1"/>
                </a:solidFill>
                <a:latin typeface="Century Gothic" panose="020B0502020202020204" pitchFamily="34" charset="0"/>
              </a:rPr>
              <a:t>Warren e Brandeis</a:t>
            </a:r>
          </a:p>
        </p:txBody>
      </p:sp>
      <p:sp>
        <p:nvSpPr>
          <p:cNvPr id="8" name="Segnaposto numero diapositiva 7">
            <a:extLst>
              <a:ext uri="{FF2B5EF4-FFF2-40B4-BE49-F238E27FC236}">
                <a16:creationId xmlns:a16="http://schemas.microsoft.com/office/drawing/2014/main" id="{EA6658A7-F6BF-485E-A92C-CE8145C3B554}"/>
              </a:ext>
            </a:extLst>
          </p:cNvPr>
          <p:cNvSpPr>
            <a:spLocks noGrp="1"/>
          </p:cNvSpPr>
          <p:nvPr>
            <p:ph type="sldNum" sz="quarter" idx="12"/>
          </p:nvPr>
        </p:nvSpPr>
        <p:spPr/>
        <p:txBody>
          <a:bodyPr/>
          <a:lstStyle/>
          <a:p>
            <a:fld id="{86ECCFAB-3752-46D0-A66C-8286CDEEC2C9}" type="slidenum">
              <a:rPr lang="it-IT" smtClean="0"/>
              <a:t>38</a:t>
            </a:fld>
            <a:endParaRPr lang="it-IT"/>
          </a:p>
        </p:txBody>
      </p:sp>
    </p:spTree>
    <p:extLst>
      <p:ext uri="{BB962C8B-B14F-4D97-AF65-F5344CB8AC3E}">
        <p14:creationId xmlns:p14="http://schemas.microsoft.com/office/powerpoint/2010/main" val="251183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3">
            <a:duotone>
              <a:prstClr val="black"/>
              <a:schemeClr val="tx2">
                <a:tint val="45000"/>
                <a:satMod val="400000"/>
              </a:schemeClr>
            </a:duotone>
            <a:alphaModFix amt="20000"/>
            <a:extLst>
              <a:ext uri="{28A0092B-C50C-407E-A947-70E740481C1C}">
                <a14:useLocalDpi xmlns:a14="http://schemas.microsoft.com/office/drawing/2010/main" val="0"/>
              </a:ext>
            </a:extLst>
          </a:blip>
          <a:srcRect r="25"/>
          <a:stretch/>
        </p:blipFill>
        <p:spPr>
          <a:xfrm>
            <a:off x="-19" y="10"/>
            <a:ext cx="12188952" cy="6857990"/>
          </a:xfrm>
          <a:prstGeom prst="rect">
            <a:avLst/>
          </a:prstGeom>
          <a:solidFill>
            <a:srgbClr val="0E172A"/>
          </a:solidFill>
        </p:spPr>
      </p:pic>
      <p:sp>
        <p:nvSpPr>
          <p:cNvPr id="192" name="Freeform: Shape 19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etherlands: No More Phone Tapping Without Safeguards | iLawyer">
            <a:extLst>
              <a:ext uri="{FF2B5EF4-FFF2-40B4-BE49-F238E27FC236}">
                <a16:creationId xmlns:a16="http://schemas.microsoft.com/office/drawing/2014/main" id="{29D2807E-B040-451F-8FA9-97C075F4A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63" r="27142" b="-1"/>
          <a:stretch/>
        </p:blipFill>
        <p:spPr bwMode="auto">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6E99305-724E-4AF4-A78F-7B12111856A9}"/>
              </a:ext>
            </a:extLst>
          </p:cNvPr>
          <p:cNvSpPr txBox="1"/>
          <p:nvPr/>
        </p:nvSpPr>
        <p:spPr>
          <a:xfrm>
            <a:off x="6072129" y="1230171"/>
            <a:ext cx="5314543" cy="3375920"/>
          </a:xfrm>
          <a:prstGeom prst="rect">
            <a:avLst/>
          </a:prstGeom>
          <a:noFill/>
        </p:spPr>
        <p:txBody>
          <a:bodyPr vert="horz" lIns="91440" tIns="45720" rIns="91440" bIns="45720" rtlCol="0" anchor="t">
            <a:normAutofit/>
          </a:bodyPr>
          <a:lstStyle/>
          <a:p>
            <a:pPr algn="ctr">
              <a:lnSpc>
                <a:spcPct val="90000"/>
              </a:lnSpc>
              <a:spcAft>
                <a:spcPts val="600"/>
              </a:spcAft>
            </a:pPr>
            <a:r>
              <a:rPr lang="en-US" sz="1600" dirty="0">
                <a:latin typeface="Century Gothic" panose="020B0502020202020204" pitchFamily="34" charset="0"/>
              </a:rPr>
              <a:t>È un </a:t>
            </a:r>
            <a:r>
              <a:rPr lang="en-US" sz="1600" dirty="0" err="1">
                <a:latin typeface="Century Gothic" panose="020B0502020202020204" pitchFamily="34" charset="0"/>
              </a:rPr>
              <a:t>dato</a:t>
            </a:r>
            <a:r>
              <a:rPr lang="en-US" sz="1600" dirty="0">
                <a:latin typeface="Century Gothic" panose="020B0502020202020204" pitchFamily="34" charset="0"/>
              </a:rPr>
              <a:t> di </a:t>
            </a:r>
            <a:r>
              <a:rPr lang="en-US" sz="1600" dirty="0" err="1">
                <a:latin typeface="Century Gothic" panose="020B0502020202020204" pitchFamily="34" charset="0"/>
              </a:rPr>
              <a:t>fatto</a:t>
            </a:r>
            <a:r>
              <a:rPr lang="en-US" sz="1600" dirty="0">
                <a:latin typeface="Century Gothic" panose="020B0502020202020204" pitchFamily="34" charset="0"/>
              </a:rPr>
              <a:t>, </a:t>
            </a:r>
            <a:r>
              <a:rPr lang="en-US" sz="1600" dirty="0" err="1">
                <a:latin typeface="Century Gothic" panose="020B0502020202020204" pitchFamily="34" charset="0"/>
              </a:rPr>
              <a:t>l'emergere</a:t>
            </a:r>
            <a:r>
              <a:rPr lang="en-US" sz="1600" dirty="0">
                <a:latin typeface="Century Gothic" panose="020B0502020202020204" pitchFamily="34" charset="0"/>
              </a:rPr>
              <a:t> di </a:t>
            </a:r>
            <a:r>
              <a:rPr lang="en-US" sz="1600" dirty="0" err="1">
                <a:latin typeface="Century Gothic" panose="020B0502020202020204" pitchFamily="34" charset="0"/>
              </a:rPr>
              <a:t>nuove</a:t>
            </a:r>
            <a:r>
              <a:rPr lang="en-US" sz="1600" dirty="0">
                <a:latin typeface="Century Gothic" panose="020B0502020202020204" pitchFamily="34" charset="0"/>
              </a:rPr>
              <a:t> </a:t>
            </a:r>
            <a:r>
              <a:rPr lang="en-US" sz="1600" dirty="0" err="1">
                <a:latin typeface="Century Gothic" panose="020B0502020202020204" pitchFamily="34" charset="0"/>
              </a:rPr>
              <a:t>tecnologie</a:t>
            </a:r>
            <a:r>
              <a:rPr lang="en-US" sz="1600" dirty="0">
                <a:latin typeface="Century Gothic" panose="020B0502020202020204" pitchFamily="34" charset="0"/>
              </a:rPr>
              <a:t> è </a:t>
            </a:r>
            <a:r>
              <a:rPr lang="en-US" sz="1600" dirty="0" err="1">
                <a:latin typeface="Century Gothic" panose="020B0502020202020204" pitchFamily="34" charset="0"/>
              </a:rPr>
              <a:t>stato</a:t>
            </a:r>
            <a:r>
              <a:rPr lang="en-US" sz="1600" dirty="0">
                <a:latin typeface="Century Gothic" panose="020B0502020202020204" pitchFamily="34" charset="0"/>
              </a:rPr>
              <a:t> </a:t>
            </a:r>
            <a:r>
              <a:rPr lang="en-US" sz="1600" dirty="0" err="1">
                <a:latin typeface="Century Gothic" panose="020B0502020202020204" pitchFamily="34" charset="0"/>
              </a:rPr>
              <a:t>inevitabilmente</a:t>
            </a:r>
            <a:r>
              <a:rPr lang="en-US" sz="1600" dirty="0">
                <a:latin typeface="Century Gothic" panose="020B0502020202020204" pitchFamily="34" charset="0"/>
              </a:rPr>
              <a:t> </a:t>
            </a:r>
            <a:r>
              <a:rPr lang="en-US" sz="1600" dirty="0" err="1">
                <a:latin typeface="Century Gothic" panose="020B0502020202020204" pitchFamily="34" charset="0"/>
              </a:rPr>
              <a:t>seguito</a:t>
            </a:r>
            <a:r>
              <a:rPr lang="en-US" sz="1600" dirty="0">
                <a:latin typeface="Century Gothic" panose="020B0502020202020204" pitchFamily="34" charset="0"/>
              </a:rPr>
              <a:t> da </a:t>
            </a:r>
            <a:r>
              <a:rPr lang="en-US" sz="1600" dirty="0" err="1">
                <a:latin typeface="Century Gothic" panose="020B0502020202020204" pitchFamily="34" charset="0"/>
              </a:rPr>
              <a:t>nuovi</a:t>
            </a:r>
            <a:r>
              <a:rPr lang="en-US" sz="1600" dirty="0">
                <a:latin typeface="Century Gothic" panose="020B0502020202020204" pitchFamily="34" charset="0"/>
              </a:rPr>
              <a:t> </a:t>
            </a:r>
            <a:r>
              <a:rPr lang="en-US" sz="1600" dirty="0" err="1">
                <a:latin typeface="Century Gothic" panose="020B0502020202020204" pitchFamily="34" charset="0"/>
              </a:rPr>
              <a:t>modi</a:t>
            </a:r>
            <a:r>
              <a:rPr lang="en-US" sz="1600" dirty="0">
                <a:latin typeface="Century Gothic" panose="020B0502020202020204" pitchFamily="34" charset="0"/>
              </a:rPr>
              <a:t> di </a:t>
            </a:r>
            <a:r>
              <a:rPr lang="en-US" sz="1600" dirty="0" err="1">
                <a:latin typeface="Century Gothic" panose="020B0502020202020204" pitchFamily="34" charset="0"/>
              </a:rPr>
              <a:t>invadere</a:t>
            </a:r>
            <a:r>
              <a:rPr lang="en-US" sz="1600" dirty="0">
                <a:latin typeface="Century Gothic" panose="020B0502020202020204" pitchFamily="34" charset="0"/>
              </a:rPr>
              <a:t> la privacy, </a:t>
            </a:r>
            <a:r>
              <a:rPr lang="en-US" sz="1600" dirty="0" err="1">
                <a:latin typeface="Century Gothic" panose="020B0502020202020204" pitchFamily="34" charset="0"/>
              </a:rPr>
              <a:t>che</a:t>
            </a:r>
            <a:r>
              <a:rPr lang="en-US" sz="1600" dirty="0">
                <a:latin typeface="Century Gothic" panose="020B0502020202020204" pitchFamily="34" charset="0"/>
              </a:rPr>
              <a:t> a </a:t>
            </a:r>
            <a:r>
              <a:rPr lang="en-US" sz="1600" dirty="0" err="1">
                <a:latin typeface="Century Gothic" panose="020B0502020202020204" pitchFamily="34" charset="0"/>
              </a:rPr>
              <a:t>sua</a:t>
            </a:r>
            <a:r>
              <a:rPr lang="en-US" sz="1600" dirty="0">
                <a:latin typeface="Century Gothic" panose="020B0502020202020204" pitchFamily="34" charset="0"/>
              </a:rPr>
              <a:t> </a:t>
            </a:r>
            <a:r>
              <a:rPr lang="en-US" sz="1600" dirty="0" err="1">
                <a:latin typeface="Century Gothic" panose="020B0502020202020204" pitchFamily="34" charset="0"/>
              </a:rPr>
              <a:t>volta</a:t>
            </a:r>
            <a:r>
              <a:rPr lang="en-US" sz="1600" dirty="0">
                <a:latin typeface="Century Gothic" panose="020B0502020202020204" pitchFamily="34" charset="0"/>
              </a:rPr>
              <a:t> ha </a:t>
            </a:r>
            <a:r>
              <a:rPr lang="en-US" sz="1600" dirty="0" err="1">
                <a:latin typeface="Century Gothic" panose="020B0502020202020204" pitchFamily="34" charset="0"/>
              </a:rPr>
              <a:t>alimentato</a:t>
            </a:r>
            <a:r>
              <a:rPr lang="en-US" sz="1600" dirty="0">
                <a:latin typeface="Century Gothic" panose="020B0502020202020204" pitchFamily="34" charset="0"/>
              </a:rPr>
              <a:t> </a:t>
            </a:r>
            <a:r>
              <a:rPr lang="en-US" sz="1600" dirty="0" err="1">
                <a:latin typeface="Century Gothic" panose="020B0502020202020204" pitchFamily="34" charset="0"/>
              </a:rPr>
              <a:t>il</a:t>
            </a:r>
            <a:r>
              <a:rPr lang="en-US" sz="1600" dirty="0">
                <a:latin typeface="Century Gothic" panose="020B0502020202020204" pitchFamily="34" charset="0"/>
              </a:rPr>
              <a:t> </a:t>
            </a:r>
            <a:r>
              <a:rPr lang="en-US" sz="1600" dirty="0" err="1">
                <a:latin typeface="Century Gothic" panose="020B0502020202020204" pitchFamily="34" charset="0"/>
              </a:rPr>
              <a:t>dibattito</a:t>
            </a:r>
            <a:r>
              <a:rPr lang="en-US" sz="1600" dirty="0">
                <a:latin typeface="Century Gothic" panose="020B0502020202020204" pitchFamily="34" charset="0"/>
              </a:rPr>
              <a:t> </a:t>
            </a:r>
            <a:r>
              <a:rPr lang="en-US" sz="1600" dirty="0" err="1">
                <a:latin typeface="Century Gothic" panose="020B0502020202020204" pitchFamily="34" charset="0"/>
              </a:rPr>
              <a:t>sulla</a:t>
            </a:r>
            <a:r>
              <a:rPr lang="en-US" sz="1600" dirty="0">
                <a:latin typeface="Century Gothic" panose="020B0502020202020204" pitchFamily="34" charset="0"/>
              </a:rPr>
              <a:t> privacy.</a:t>
            </a:r>
          </a:p>
          <a:p>
            <a:pPr marL="285750" indent="-285750">
              <a:lnSpc>
                <a:spcPct val="90000"/>
              </a:lnSpc>
              <a:spcAft>
                <a:spcPts val="600"/>
              </a:spcAft>
              <a:buFont typeface="Arial" panose="020B0604020202020204" pitchFamily="34" charset="0"/>
              <a:buChar char="•"/>
            </a:pPr>
            <a:r>
              <a:rPr lang="en-US" sz="1600" dirty="0" err="1">
                <a:latin typeface="Century Gothic" panose="020B0502020202020204" pitchFamily="34" charset="0"/>
              </a:rPr>
              <a:t>Sviluppo</a:t>
            </a:r>
            <a:r>
              <a:rPr lang="en-US" sz="1600" dirty="0">
                <a:latin typeface="Century Gothic" panose="020B0502020202020204" pitchFamily="34" charset="0"/>
              </a:rPr>
              <a:t> </a:t>
            </a:r>
            <a:r>
              <a:rPr lang="en-US" sz="1600" dirty="0" err="1">
                <a:latin typeface="Century Gothic" panose="020B0502020202020204" pitchFamily="34" charset="0"/>
              </a:rPr>
              <a:t>delle</a:t>
            </a:r>
            <a:r>
              <a:rPr lang="en-US" sz="1600" dirty="0">
                <a:latin typeface="Century Gothic" panose="020B0502020202020204" pitchFamily="34" charset="0"/>
              </a:rPr>
              <a:t> </a:t>
            </a:r>
            <a:r>
              <a:rPr lang="en-US" sz="1600" dirty="0" err="1">
                <a:latin typeface="Century Gothic" panose="020B0502020202020204" pitchFamily="34" charset="0"/>
              </a:rPr>
              <a:t>telefonia</a:t>
            </a:r>
            <a:r>
              <a:rPr lang="en-US" sz="1600" dirty="0">
                <a:latin typeface="Century Gothic" panose="020B0502020202020204" pitchFamily="34" charset="0"/>
              </a:rPr>
              <a:t> ha </a:t>
            </a:r>
            <a:r>
              <a:rPr lang="en-US" sz="1600" dirty="0" err="1">
                <a:latin typeface="Century Gothic" panose="020B0502020202020204" pitchFamily="34" charset="0"/>
              </a:rPr>
              <a:t>portato</a:t>
            </a:r>
            <a:r>
              <a:rPr lang="en-US" sz="1600" dirty="0">
                <a:latin typeface="Century Gothic" panose="020B0502020202020204" pitchFamily="34" charset="0"/>
              </a:rPr>
              <a:t> </a:t>
            </a:r>
            <a:r>
              <a:rPr lang="en-US" sz="1600" dirty="0" err="1">
                <a:latin typeface="Century Gothic" panose="020B0502020202020204" pitchFamily="34" charset="0"/>
              </a:rPr>
              <a:t>alle</a:t>
            </a:r>
            <a:r>
              <a:rPr lang="en-US" sz="1600" dirty="0">
                <a:latin typeface="Century Gothic" panose="020B0502020202020204" pitchFamily="34" charset="0"/>
              </a:rPr>
              <a:t> </a:t>
            </a:r>
            <a:r>
              <a:rPr lang="en-US" sz="1600" dirty="0" err="1">
                <a:latin typeface="Century Gothic" panose="020B0502020202020204" pitchFamily="34" charset="0"/>
              </a:rPr>
              <a:t>Intercettazioni</a:t>
            </a:r>
            <a:r>
              <a:rPr lang="en-US" sz="1600" dirty="0">
                <a:latin typeface="Century Gothic" panose="020B0502020202020204" pitchFamily="34" charset="0"/>
              </a:rPr>
              <a:t> </a:t>
            </a:r>
            <a:r>
              <a:rPr lang="en-US" sz="1600" dirty="0" err="1">
                <a:latin typeface="Century Gothic" panose="020B0502020202020204" pitchFamily="34" charset="0"/>
              </a:rPr>
              <a:t>telefoniche</a:t>
            </a:r>
            <a:endParaRPr lang="en-US" sz="1600" dirty="0">
              <a:latin typeface="Century Gothic" panose="020B0502020202020204" pitchFamily="34" charset="0"/>
            </a:endParaRPr>
          </a:p>
          <a:p>
            <a:pPr marL="285750" indent="-285750">
              <a:lnSpc>
                <a:spcPct val="90000"/>
              </a:lnSpc>
              <a:spcAft>
                <a:spcPts val="600"/>
              </a:spcAft>
              <a:buFont typeface="Arial" panose="020B0604020202020204" pitchFamily="34" charset="0"/>
              <a:buChar char="•"/>
            </a:pPr>
            <a:r>
              <a:rPr lang="en-US" sz="1600" dirty="0" err="1">
                <a:latin typeface="Century Gothic" panose="020B0502020202020204" pitchFamily="34" charset="0"/>
              </a:rPr>
              <a:t>Aumento</a:t>
            </a:r>
            <a:r>
              <a:rPr lang="en-US" sz="1600" dirty="0">
                <a:latin typeface="Century Gothic" panose="020B0502020202020204" pitchFamily="34" charset="0"/>
              </a:rPr>
              <a:t> </a:t>
            </a:r>
            <a:r>
              <a:rPr lang="en-US" sz="1600" dirty="0" err="1">
                <a:latin typeface="Century Gothic" panose="020B0502020202020204" pitchFamily="34" charset="0"/>
              </a:rPr>
              <a:t>esponenziale</a:t>
            </a:r>
            <a:r>
              <a:rPr lang="en-US" sz="1600" dirty="0">
                <a:latin typeface="Century Gothic" panose="020B0502020202020204" pitchFamily="34" charset="0"/>
              </a:rPr>
              <a:t> </a:t>
            </a:r>
            <a:r>
              <a:rPr lang="en-US" sz="1600" dirty="0" err="1">
                <a:latin typeface="Century Gothic" panose="020B0502020202020204" pitchFamily="34" charset="0"/>
              </a:rPr>
              <a:t>delle</a:t>
            </a:r>
            <a:r>
              <a:rPr lang="en-US" sz="1600" dirty="0">
                <a:latin typeface="Century Gothic" panose="020B0502020202020204" pitchFamily="34" charset="0"/>
              </a:rPr>
              <a:t> </a:t>
            </a:r>
            <a:r>
              <a:rPr lang="en-US" sz="1600" dirty="0" err="1">
                <a:latin typeface="Century Gothic" panose="020B0502020202020204" pitchFamily="34" charset="0"/>
              </a:rPr>
              <a:t>capacità</a:t>
            </a:r>
            <a:r>
              <a:rPr lang="en-US" sz="1600" dirty="0">
                <a:latin typeface="Century Gothic" panose="020B0502020202020204" pitchFamily="34" charset="0"/>
              </a:rPr>
              <a:t> di un  computer </a:t>
            </a:r>
          </a:p>
          <a:p>
            <a:pPr marL="285750" indent="-285750">
              <a:lnSpc>
                <a:spcPct val="90000"/>
              </a:lnSpc>
              <a:spcAft>
                <a:spcPts val="600"/>
              </a:spcAft>
              <a:buFont typeface="Arial" panose="020B0604020202020204" pitchFamily="34" charset="0"/>
              <a:buChar char="•"/>
            </a:pPr>
            <a:r>
              <a:rPr lang="en-US" sz="1600" dirty="0">
                <a:latin typeface="Century Gothic" panose="020B0502020202020204" pitchFamily="34" charset="0"/>
              </a:rPr>
              <a:t>Social Network e Cloud</a:t>
            </a:r>
          </a:p>
          <a:p>
            <a:pPr marL="285750" indent="-285750">
              <a:lnSpc>
                <a:spcPct val="90000"/>
              </a:lnSpc>
              <a:spcAft>
                <a:spcPts val="600"/>
              </a:spcAft>
              <a:buFont typeface="Arial" panose="020B0604020202020204" pitchFamily="34" charset="0"/>
              <a:buChar char="•"/>
            </a:pPr>
            <a:r>
              <a:rPr lang="en-US" sz="1600" dirty="0" err="1">
                <a:latin typeface="Century Gothic" panose="020B0502020202020204" pitchFamily="34" charset="0"/>
              </a:rPr>
              <a:t>Interet</a:t>
            </a:r>
            <a:r>
              <a:rPr lang="en-US" sz="1600" dirty="0">
                <a:latin typeface="Century Gothic" panose="020B0502020202020204" pitchFamily="34" charset="0"/>
              </a:rPr>
              <a:t> of Things </a:t>
            </a:r>
          </a:p>
        </p:txBody>
      </p:sp>
      <p:sp>
        <p:nvSpPr>
          <p:cNvPr id="14" name="CasellaDiTesto 13">
            <a:extLst>
              <a:ext uri="{FF2B5EF4-FFF2-40B4-BE49-F238E27FC236}">
                <a16:creationId xmlns:a16="http://schemas.microsoft.com/office/drawing/2014/main" id="{567C084E-1876-4D68-87F8-39454043E46A}"/>
              </a:ext>
            </a:extLst>
          </p:cNvPr>
          <p:cNvSpPr txBox="1"/>
          <p:nvPr/>
        </p:nvSpPr>
        <p:spPr>
          <a:xfrm>
            <a:off x="2166751" y="105174"/>
            <a:ext cx="8645316" cy="769441"/>
          </a:xfrm>
          <a:prstGeom prst="rect">
            <a:avLst/>
          </a:prstGeom>
          <a:solidFill>
            <a:srgbClr val="0C1527"/>
          </a:solidFill>
          <a:ln>
            <a:solidFill>
              <a:srgbClr val="0E142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rPr>
              <a:t>Evoluzione della Digital Privacy</a:t>
            </a:r>
          </a:p>
        </p:txBody>
      </p:sp>
      <p:sp>
        <p:nvSpPr>
          <p:cNvPr id="2" name="Segnaposto numero diapositiva 1">
            <a:extLst>
              <a:ext uri="{FF2B5EF4-FFF2-40B4-BE49-F238E27FC236}">
                <a16:creationId xmlns:a16="http://schemas.microsoft.com/office/drawing/2014/main" id="{B6262C5C-D403-4C77-BB34-3C48A1E52CEE}"/>
              </a:ext>
            </a:extLst>
          </p:cNvPr>
          <p:cNvSpPr>
            <a:spLocks noGrp="1"/>
          </p:cNvSpPr>
          <p:nvPr>
            <p:ph type="sldNum" sz="quarter" idx="12"/>
          </p:nvPr>
        </p:nvSpPr>
        <p:spPr/>
        <p:txBody>
          <a:bodyPr/>
          <a:lstStyle/>
          <a:p>
            <a:fld id="{86ECCFAB-3752-46D0-A66C-8286CDEEC2C9}" type="slidenum">
              <a:rPr lang="it-IT" smtClean="0"/>
              <a:t>39</a:t>
            </a:fld>
            <a:endParaRPr lang="it-IT"/>
          </a:p>
        </p:txBody>
      </p:sp>
    </p:spTree>
    <p:extLst>
      <p:ext uri="{BB962C8B-B14F-4D97-AF65-F5344CB8AC3E}">
        <p14:creationId xmlns:p14="http://schemas.microsoft.com/office/powerpoint/2010/main" val="7011755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computer, baseball&#10;&#10;Descrizione generata automaticamente">
            <a:extLst>
              <a:ext uri="{FF2B5EF4-FFF2-40B4-BE49-F238E27FC236}">
                <a16:creationId xmlns:a16="http://schemas.microsoft.com/office/drawing/2014/main" id="{FAE99971-CF1F-41D5-9B5D-750D855F975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4" name="CasellaDiTesto 3">
            <a:extLst>
              <a:ext uri="{FF2B5EF4-FFF2-40B4-BE49-F238E27FC236}">
                <a16:creationId xmlns:a16="http://schemas.microsoft.com/office/drawing/2014/main" id="{A524D90C-A774-446B-8F36-274C1247570D}"/>
              </a:ext>
            </a:extLst>
          </p:cNvPr>
          <p:cNvSpPr txBox="1"/>
          <p:nvPr/>
        </p:nvSpPr>
        <p:spPr>
          <a:xfrm>
            <a:off x="1111271" y="2524505"/>
            <a:ext cx="3909646" cy="743349"/>
          </a:xfrm>
          <a:prstGeom prst="rect">
            <a:avLst/>
          </a:prstGeom>
        </p:spPr>
        <p:txBody>
          <a:bodyPr vert="horz" lIns="91440" tIns="45720" rIns="91440" bIns="45720" rtlCol="0" anchor="b">
            <a:normAutofit fontScale="925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D0D1D1"/>
                </a:solidFill>
                <a:effectLst/>
                <a:uLnTx/>
                <a:uFillTx/>
                <a:latin typeface="Century Gothic" panose="020B0502020202020204" pitchFamily="34" charset="0"/>
              </a:rPr>
              <a:t>Digital Forensics</a:t>
            </a:r>
          </a:p>
        </p:txBody>
      </p:sp>
      <p:sp>
        <p:nvSpPr>
          <p:cNvPr id="2" name="CasellaDiTesto 1">
            <a:extLst>
              <a:ext uri="{FF2B5EF4-FFF2-40B4-BE49-F238E27FC236}">
                <a16:creationId xmlns:a16="http://schemas.microsoft.com/office/drawing/2014/main" id="{58F0F117-E6BB-48DE-80F7-3C7D911F5809}"/>
              </a:ext>
            </a:extLst>
          </p:cNvPr>
          <p:cNvSpPr txBox="1"/>
          <p:nvPr/>
        </p:nvSpPr>
        <p:spPr>
          <a:xfrm>
            <a:off x="8381741" y="2606134"/>
            <a:ext cx="1874231" cy="661720"/>
          </a:xfrm>
          <a:prstGeom prst="rect">
            <a:avLst/>
          </a:prstGeom>
          <a:noFill/>
        </p:spPr>
        <p:txBody>
          <a:bodyPr wrap="none" rtlCol="0">
            <a:spAutoFit/>
          </a:bodyPr>
          <a:lstStyle/>
          <a:p>
            <a:r>
              <a:rPr lang="en-US" sz="3700" b="1" dirty="0">
                <a:solidFill>
                  <a:srgbClr val="D0D1D1"/>
                </a:solidFill>
                <a:latin typeface="Century Gothic" panose="020B0502020202020204" pitchFamily="34" charset="0"/>
              </a:rPr>
              <a:t>Privacy</a:t>
            </a:r>
            <a:endParaRPr lang="it-IT" sz="3700" dirty="0">
              <a:solidFill>
                <a:srgbClr val="D0D1D1"/>
              </a:solidFill>
              <a:latin typeface="Century Gothic" panose="020B0502020202020204" pitchFamily="34" charset="0"/>
            </a:endParaRPr>
          </a:p>
        </p:txBody>
      </p:sp>
      <p:sp>
        <p:nvSpPr>
          <p:cNvPr id="3" name="CasellaDiTesto 2">
            <a:extLst>
              <a:ext uri="{FF2B5EF4-FFF2-40B4-BE49-F238E27FC236}">
                <a16:creationId xmlns:a16="http://schemas.microsoft.com/office/drawing/2014/main" id="{6DC6C298-173F-439D-8282-18197A0CE5BC}"/>
              </a:ext>
            </a:extLst>
          </p:cNvPr>
          <p:cNvSpPr txBox="1"/>
          <p:nvPr/>
        </p:nvSpPr>
        <p:spPr>
          <a:xfrm>
            <a:off x="6763994" y="3267856"/>
            <a:ext cx="4916774" cy="1477328"/>
          </a:xfrm>
          <a:prstGeom prst="rect">
            <a:avLst/>
          </a:prstGeom>
          <a:noFill/>
        </p:spPr>
        <p:txBody>
          <a:bodyPr wrap="square" rtlCol="0">
            <a:spAutoFit/>
          </a:bodyPr>
          <a:lstStyle/>
          <a:p>
            <a:pPr algn="ctr"/>
            <a:r>
              <a:rPr lang="it-IT" dirty="0">
                <a:solidFill>
                  <a:srgbClr val="D0D1D1"/>
                </a:solidFill>
                <a:latin typeface="Century Gothic" panose="020B0502020202020204" pitchFamily="34" charset="0"/>
              </a:rPr>
              <a:t>La </a:t>
            </a:r>
            <a:r>
              <a:rPr lang="it-IT" b="1" dirty="0">
                <a:solidFill>
                  <a:srgbClr val="D0D1D1"/>
                </a:solidFill>
                <a:latin typeface="Century Gothic" panose="020B0502020202020204" pitchFamily="34" charset="0"/>
              </a:rPr>
              <a:t>privacy</a:t>
            </a:r>
            <a:r>
              <a:rPr lang="it-IT" dirty="0">
                <a:solidFill>
                  <a:srgbClr val="D0D1D1"/>
                </a:solidFill>
                <a:latin typeface="Century Gothic" panose="020B0502020202020204" pitchFamily="34" charset="0"/>
              </a:rPr>
              <a:t> può essere definita come il desiderio delle persone di decidere autonomamente quando, come e in che misura le loro informazioni personali sono condivise con gli altri.</a:t>
            </a:r>
          </a:p>
        </p:txBody>
      </p:sp>
      <p:sp>
        <p:nvSpPr>
          <p:cNvPr id="5" name="CasellaDiTesto 4">
            <a:extLst>
              <a:ext uri="{FF2B5EF4-FFF2-40B4-BE49-F238E27FC236}">
                <a16:creationId xmlns:a16="http://schemas.microsoft.com/office/drawing/2014/main" id="{01D0BBD0-7695-4CA8-9F02-1F2E5515AFE2}"/>
              </a:ext>
            </a:extLst>
          </p:cNvPr>
          <p:cNvSpPr txBox="1"/>
          <p:nvPr/>
        </p:nvSpPr>
        <p:spPr>
          <a:xfrm>
            <a:off x="511232" y="3267855"/>
            <a:ext cx="4916773" cy="1477328"/>
          </a:xfrm>
          <a:prstGeom prst="rect">
            <a:avLst/>
          </a:prstGeom>
          <a:noFill/>
        </p:spPr>
        <p:txBody>
          <a:bodyPr wrap="square" rtlCol="0">
            <a:spAutoFit/>
          </a:bodyPr>
          <a:lstStyle/>
          <a:p>
            <a:pPr algn="ctr"/>
            <a:r>
              <a:rPr lang="it-IT" dirty="0">
                <a:solidFill>
                  <a:schemeClr val="bg1">
                    <a:lumMod val="75000"/>
                  </a:schemeClr>
                </a:solidFill>
                <a:latin typeface="Century Gothic" panose="020B0502020202020204" pitchFamily="34" charset="0"/>
              </a:rPr>
              <a:t>La </a:t>
            </a:r>
            <a:r>
              <a:rPr lang="it-IT" b="1" dirty="0">
                <a:solidFill>
                  <a:schemeClr val="bg1">
                    <a:lumMod val="75000"/>
                  </a:schemeClr>
                </a:solidFill>
                <a:latin typeface="Century Gothic" panose="020B0502020202020204" pitchFamily="34" charset="0"/>
              </a:rPr>
              <a:t>Digital</a:t>
            </a:r>
            <a:r>
              <a:rPr lang="it-IT" dirty="0">
                <a:solidFill>
                  <a:schemeClr val="bg1">
                    <a:lumMod val="75000"/>
                  </a:schemeClr>
                </a:solidFill>
                <a:latin typeface="Century Gothic" panose="020B0502020202020204" pitchFamily="34" charset="0"/>
              </a:rPr>
              <a:t> </a:t>
            </a:r>
            <a:r>
              <a:rPr lang="it-IT" b="1" dirty="0">
                <a:solidFill>
                  <a:schemeClr val="bg1">
                    <a:lumMod val="75000"/>
                  </a:schemeClr>
                </a:solidFill>
                <a:latin typeface="Century Gothic" panose="020B0502020202020204" pitchFamily="34" charset="0"/>
              </a:rPr>
              <a:t>Forensics</a:t>
            </a:r>
            <a:r>
              <a:rPr lang="it-IT" dirty="0">
                <a:solidFill>
                  <a:schemeClr val="bg1">
                    <a:lumMod val="75000"/>
                  </a:schemeClr>
                </a:solidFill>
                <a:latin typeface="Century Gothic" panose="020B0502020202020204" pitchFamily="34" charset="0"/>
              </a:rPr>
              <a:t> ha lo scopo di acquisire e analizzare i dati rilevanti dai dispositivi nell'ambito delle indagini forensi digitali, a seguito di una serie di procedure per conformarsi alle procedure legali</a:t>
            </a:r>
          </a:p>
        </p:txBody>
      </p:sp>
      <p:sp>
        <p:nvSpPr>
          <p:cNvPr id="6" name="Segnaposto numero diapositiva 5">
            <a:extLst>
              <a:ext uri="{FF2B5EF4-FFF2-40B4-BE49-F238E27FC236}">
                <a16:creationId xmlns:a16="http://schemas.microsoft.com/office/drawing/2014/main" id="{1691F48D-C401-41B3-AEEF-5258BC5EDDD1}"/>
              </a:ext>
            </a:extLst>
          </p:cNvPr>
          <p:cNvSpPr>
            <a:spLocks noGrp="1"/>
          </p:cNvSpPr>
          <p:nvPr>
            <p:ph type="sldNum" sz="quarter" idx="12"/>
          </p:nvPr>
        </p:nvSpPr>
        <p:spPr/>
        <p:txBody>
          <a:bodyPr/>
          <a:lstStyle/>
          <a:p>
            <a:fld id="{86ECCFAB-3752-46D0-A66C-8286CDEEC2C9}" type="slidenum">
              <a:rPr lang="it-IT" smtClean="0"/>
              <a:t>4</a:t>
            </a:fld>
            <a:endParaRPr lang="it-IT"/>
          </a:p>
        </p:txBody>
      </p:sp>
    </p:spTree>
    <p:extLst>
      <p:ext uri="{BB962C8B-B14F-4D97-AF65-F5344CB8AC3E}">
        <p14:creationId xmlns:p14="http://schemas.microsoft.com/office/powerpoint/2010/main" val="3032005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3">
            <a:duotone>
              <a:prstClr val="black"/>
              <a:schemeClr val="tx2">
                <a:tint val="45000"/>
                <a:satMod val="400000"/>
              </a:schemeClr>
            </a:duotone>
            <a:alphaModFix amt="20000"/>
            <a:extLst>
              <a:ext uri="{28A0092B-C50C-407E-A947-70E740481C1C}">
                <a14:useLocalDpi xmlns:a14="http://schemas.microsoft.com/office/drawing/2010/main" val="0"/>
              </a:ext>
            </a:extLst>
          </a:blip>
          <a:srcRect t="30"/>
          <a:stretch/>
        </p:blipFill>
        <p:spPr>
          <a:xfrm>
            <a:off x="-7" y="-8"/>
            <a:ext cx="12192000" cy="6855958"/>
          </a:xfrm>
          <a:prstGeom prst="rect">
            <a:avLst/>
          </a:prstGeom>
          <a:solidFill>
            <a:srgbClr val="0E172A"/>
          </a:solidFill>
        </p:spPr>
      </p:pic>
      <p:sp>
        <p:nvSpPr>
          <p:cNvPr id="4" name="CasellaDiTesto 3">
            <a:extLst>
              <a:ext uri="{FF2B5EF4-FFF2-40B4-BE49-F238E27FC236}">
                <a16:creationId xmlns:a16="http://schemas.microsoft.com/office/drawing/2014/main" id="{E6E99305-724E-4AF4-A78F-7B12111856A9}"/>
              </a:ext>
            </a:extLst>
          </p:cNvPr>
          <p:cNvSpPr txBox="1"/>
          <p:nvPr/>
        </p:nvSpPr>
        <p:spPr>
          <a:xfrm>
            <a:off x="752380" y="1738766"/>
            <a:ext cx="6382657" cy="3181684"/>
          </a:xfrm>
          <a:prstGeom prst="rect">
            <a:avLst/>
          </a:prstGeom>
        </p:spPr>
        <p:txBody>
          <a:bodyPr vert="horz" lIns="91440" tIns="45720" rIns="91440" bIns="45720" rtlCol="0" anchor="t">
            <a:normAutofit/>
          </a:bodyPr>
          <a:lstStyle/>
          <a:p>
            <a:pPr marR="0" lvl="0" fontAlgn="auto">
              <a:lnSpc>
                <a:spcPct val="90000"/>
              </a:lnSpc>
              <a:spcBef>
                <a:spcPts val="0"/>
              </a:spcBef>
              <a:spcAft>
                <a:spcPts val="600"/>
              </a:spcAft>
              <a:buClrTx/>
              <a:buSzTx/>
              <a:tabLst/>
              <a:defRPr/>
            </a:pPr>
            <a:r>
              <a:rPr kumimoji="0" lang="en-US" sz="1600" b="0" i="0" u="none" strike="noStrike" cap="none" spc="0" normalizeH="0" baseline="0" noProof="0" dirty="0">
                <a:ln>
                  <a:noFill/>
                </a:ln>
                <a:effectLst/>
                <a:uLnTx/>
                <a:uFillTx/>
                <a:latin typeface="Century Gothic" panose="020B0502020202020204" pitchFamily="34" charset="0"/>
              </a:rPr>
              <a:t>È un </a:t>
            </a:r>
            <a:r>
              <a:rPr kumimoji="0" lang="en-US" sz="1600" b="0" i="0" u="none" strike="noStrike" cap="none" spc="0" normalizeH="0" baseline="0" noProof="0" dirty="0" err="1">
                <a:ln>
                  <a:noFill/>
                </a:ln>
                <a:effectLst/>
                <a:uLnTx/>
                <a:uFillTx/>
                <a:latin typeface="Century Gothic" panose="020B0502020202020204" pitchFamily="34" charset="0"/>
              </a:rPr>
              <a:t>dato</a:t>
            </a:r>
            <a:r>
              <a:rPr kumimoji="0" lang="en-US" sz="1600" b="0" i="0" u="none" strike="noStrike" cap="none" spc="0" normalizeH="0" baseline="0" noProof="0" dirty="0">
                <a:ln>
                  <a:noFill/>
                </a:ln>
                <a:effectLst/>
                <a:uLnTx/>
                <a:uFillTx/>
                <a:latin typeface="Century Gothic" panose="020B0502020202020204" pitchFamily="34" charset="0"/>
              </a:rPr>
              <a:t> di </a:t>
            </a:r>
            <a:r>
              <a:rPr kumimoji="0" lang="en-US" sz="1600" b="0" i="0" u="none" strike="noStrike" cap="none" spc="0" normalizeH="0" baseline="0" noProof="0" dirty="0" err="1">
                <a:ln>
                  <a:noFill/>
                </a:ln>
                <a:effectLst/>
                <a:uLnTx/>
                <a:uFillTx/>
                <a:latin typeface="Century Gothic" panose="020B0502020202020204" pitchFamily="34" charset="0"/>
              </a:rPr>
              <a:t>fatto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l'emergere</a:t>
            </a:r>
            <a:r>
              <a:rPr kumimoji="0" lang="en-US" sz="1600" b="0" i="0" u="none" strike="noStrike" cap="none" spc="0" normalizeH="0" baseline="0" noProof="0" dirty="0">
                <a:ln>
                  <a:noFill/>
                </a:ln>
                <a:effectLst/>
                <a:uLnTx/>
                <a:uFillTx/>
                <a:latin typeface="Century Gothic" panose="020B0502020202020204" pitchFamily="34" charset="0"/>
              </a:rPr>
              <a:t> di </a:t>
            </a:r>
            <a:r>
              <a:rPr kumimoji="0" lang="en-US" sz="1600" b="0" i="0" u="none" strike="noStrike" cap="none" spc="0" normalizeH="0" baseline="0" noProof="0" dirty="0" err="1">
                <a:ln>
                  <a:noFill/>
                </a:ln>
                <a:effectLst/>
                <a:uLnTx/>
                <a:uFillTx/>
                <a:latin typeface="Century Gothic" panose="020B0502020202020204" pitchFamily="34" charset="0"/>
              </a:rPr>
              <a:t>nuove</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tecnologie</a:t>
            </a:r>
            <a:r>
              <a:rPr kumimoji="0" lang="en-US" sz="1600" b="0" i="0" u="none" strike="noStrike" cap="none" spc="0" normalizeH="0" baseline="0" noProof="0" dirty="0">
                <a:ln>
                  <a:noFill/>
                </a:ln>
                <a:effectLst/>
                <a:uLnTx/>
                <a:uFillTx/>
                <a:latin typeface="Century Gothic" panose="020B0502020202020204" pitchFamily="34" charset="0"/>
              </a:rPr>
              <a:t> è </a:t>
            </a:r>
            <a:r>
              <a:rPr kumimoji="0" lang="en-US" sz="1600" b="0" i="0" u="none" strike="noStrike" cap="none" spc="0" normalizeH="0" baseline="0" noProof="0" dirty="0" err="1">
                <a:ln>
                  <a:noFill/>
                </a:ln>
                <a:effectLst/>
                <a:uLnTx/>
                <a:uFillTx/>
                <a:latin typeface="Century Gothic" panose="020B0502020202020204" pitchFamily="34" charset="0"/>
              </a:rPr>
              <a:t>stato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inevitabilmente</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seguito</a:t>
            </a:r>
            <a:r>
              <a:rPr kumimoji="0" lang="en-US" sz="1600" b="0" i="0" u="none" strike="noStrike" cap="none" spc="0" normalizeH="0" baseline="0" noProof="0" dirty="0">
                <a:ln>
                  <a:noFill/>
                </a:ln>
                <a:effectLst/>
                <a:uLnTx/>
                <a:uFillTx/>
                <a:latin typeface="Century Gothic" panose="020B0502020202020204" pitchFamily="34" charset="0"/>
              </a:rPr>
              <a:t> da </a:t>
            </a:r>
            <a:r>
              <a:rPr kumimoji="0" lang="en-US" sz="1600" b="0" i="0" u="none" strike="noStrike" cap="none" spc="0" normalizeH="0" baseline="0" noProof="0" dirty="0" err="1">
                <a:ln>
                  <a:noFill/>
                </a:ln>
                <a:effectLst/>
                <a:uLnTx/>
                <a:uFillTx/>
                <a:latin typeface="Century Gothic" panose="020B0502020202020204" pitchFamily="34" charset="0"/>
              </a:rPr>
              <a:t>nuovi</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modi</a:t>
            </a:r>
            <a:r>
              <a:rPr kumimoji="0" lang="en-US" sz="1600" b="0" i="0" u="none" strike="noStrike" cap="none" spc="0" normalizeH="0" baseline="0" noProof="0" dirty="0">
                <a:ln>
                  <a:noFill/>
                </a:ln>
                <a:effectLst/>
                <a:uLnTx/>
                <a:uFillTx/>
                <a:latin typeface="Century Gothic" panose="020B0502020202020204" pitchFamily="34" charset="0"/>
              </a:rPr>
              <a:t> di </a:t>
            </a:r>
            <a:r>
              <a:rPr kumimoji="0" lang="en-US" sz="1600" b="0" i="0" u="none" strike="noStrike" cap="none" spc="0" normalizeH="0" baseline="0" noProof="0" dirty="0" err="1">
                <a:ln>
                  <a:noFill/>
                </a:ln>
                <a:effectLst/>
                <a:uLnTx/>
                <a:uFillTx/>
                <a:latin typeface="Century Gothic" panose="020B0502020202020204" pitchFamily="34" charset="0"/>
              </a:rPr>
              <a:t>invadere</a:t>
            </a:r>
            <a:r>
              <a:rPr kumimoji="0" lang="en-US" sz="1600" b="0" i="0" u="none" strike="noStrike" cap="none" spc="0" normalizeH="0" baseline="0" noProof="0" dirty="0">
                <a:ln>
                  <a:noFill/>
                </a:ln>
                <a:effectLst/>
                <a:uLnTx/>
                <a:uFillTx/>
                <a:latin typeface="Century Gothic" panose="020B0502020202020204" pitchFamily="34" charset="0"/>
              </a:rPr>
              <a:t> la privacy, </a:t>
            </a:r>
            <a:r>
              <a:rPr kumimoji="0" lang="en-US" sz="1600" b="0" i="0" u="none" strike="noStrike" cap="none" spc="0" normalizeH="0" baseline="0" noProof="0" dirty="0" err="1">
                <a:ln>
                  <a:noFill/>
                </a:ln>
                <a:effectLst/>
                <a:uLnTx/>
                <a:uFillTx/>
                <a:latin typeface="Century Gothic" panose="020B0502020202020204" pitchFamily="34" charset="0"/>
              </a:rPr>
              <a:t>che</a:t>
            </a:r>
            <a:r>
              <a:rPr kumimoji="0" lang="en-US" sz="1600" b="0" i="0" u="none" strike="noStrike" cap="none" spc="0" normalizeH="0" baseline="0" noProof="0" dirty="0">
                <a:ln>
                  <a:noFill/>
                </a:ln>
                <a:effectLst/>
                <a:uLnTx/>
                <a:uFillTx/>
                <a:latin typeface="Century Gothic" panose="020B0502020202020204" pitchFamily="34" charset="0"/>
              </a:rPr>
              <a:t> a </a:t>
            </a:r>
            <a:r>
              <a:rPr kumimoji="0" lang="en-US" sz="1600" b="0" i="0" u="none" strike="noStrike" cap="none" spc="0" normalizeH="0" baseline="0" noProof="0" dirty="0" err="1">
                <a:ln>
                  <a:noFill/>
                </a:ln>
                <a:effectLst/>
                <a:uLnTx/>
                <a:uFillTx/>
                <a:latin typeface="Century Gothic" panose="020B0502020202020204" pitchFamily="34" charset="0"/>
              </a:rPr>
              <a:t>sua</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volta</a:t>
            </a:r>
            <a:r>
              <a:rPr kumimoji="0" lang="en-US" sz="1600" b="0" i="0" u="none" strike="noStrike" cap="none" spc="0" normalizeH="0" baseline="0" noProof="0" dirty="0">
                <a:ln>
                  <a:noFill/>
                </a:ln>
                <a:effectLst/>
                <a:uLnTx/>
                <a:uFillTx/>
                <a:latin typeface="Century Gothic" panose="020B0502020202020204" pitchFamily="34" charset="0"/>
              </a:rPr>
              <a:t> ha </a:t>
            </a:r>
            <a:r>
              <a:rPr kumimoji="0" lang="en-US" sz="1600" b="0" i="0" u="none" strike="noStrike" cap="none" spc="0" normalizeH="0" baseline="0" noProof="0" dirty="0" err="1">
                <a:ln>
                  <a:noFill/>
                </a:ln>
                <a:effectLst/>
                <a:uLnTx/>
                <a:uFillTx/>
                <a:latin typeface="Century Gothic" panose="020B0502020202020204" pitchFamily="34" charset="0"/>
              </a:rPr>
              <a:t>alimentato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il</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dibattito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sulla</a:t>
            </a:r>
            <a:r>
              <a:rPr kumimoji="0" lang="en-US" sz="1600" b="0" i="0" u="none" strike="noStrike" cap="none" spc="0" normalizeH="0" baseline="0" noProof="0" dirty="0">
                <a:ln>
                  <a:noFill/>
                </a:ln>
                <a:effectLst/>
                <a:uLnTx/>
                <a:uFillTx/>
                <a:latin typeface="Century Gothic" panose="020B0502020202020204" pitchFamily="34" charset="0"/>
              </a:rPr>
              <a:t> privacy.</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0" i="0" u="none" strike="noStrike" cap="none" spc="0" normalizeH="0" baseline="0" noProof="0" dirty="0" err="1">
                <a:ln>
                  <a:noFill/>
                </a:ln>
                <a:effectLst/>
                <a:uLnTx/>
                <a:uFillTx/>
                <a:latin typeface="Century Gothic" panose="020B0502020202020204" pitchFamily="34" charset="0"/>
              </a:rPr>
              <a:t>Sviluppo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delle</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telefonia</a:t>
            </a:r>
            <a:r>
              <a:rPr kumimoji="0" lang="en-US" sz="1600" b="0" i="0" u="none" strike="noStrike" cap="none" spc="0" normalizeH="0" baseline="0" noProof="0" dirty="0">
                <a:ln>
                  <a:noFill/>
                </a:ln>
                <a:effectLst/>
                <a:uLnTx/>
                <a:uFillTx/>
                <a:latin typeface="Century Gothic" panose="020B0502020202020204" pitchFamily="34" charset="0"/>
              </a:rPr>
              <a:t> ha </a:t>
            </a:r>
            <a:r>
              <a:rPr kumimoji="0" lang="en-US" sz="1600" b="0" i="0" u="none" strike="noStrike" cap="none" spc="0" normalizeH="0" baseline="0" noProof="0" dirty="0" err="1">
                <a:ln>
                  <a:noFill/>
                </a:ln>
                <a:effectLst/>
                <a:uLnTx/>
                <a:uFillTx/>
                <a:latin typeface="Century Gothic" panose="020B0502020202020204" pitchFamily="34" charset="0"/>
              </a:rPr>
              <a:t>portato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alle</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Intercettazioni</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telefoniche</a:t>
            </a:r>
            <a:endParaRPr kumimoji="0" lang="en-US" sz="1600" b="0" i="0" u="none" strike="noStrike" cap="none" spc="0" normalizeH="0" baseline="0" noProof="0" dirty="0">
              <a:ln>
                <a:noFill/>
              </a:ln>
              <a:effectLst/>
              <a:uLnTx/>
              <a:uFillTx/>
              <a:latin typeface="Century Gothic" panose="020B0502020202020204" pitchFamily="34" charset="0"/>
            </a:endParaRP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0" i="0" u="none" strike="noStrike" cap="none" spc="0" normalizeH="0" baseline="0" noProof="0" dirty="0" err="1">
                <a:ln>
                  <a:noFill/>
                </a:ln>
                <a:effectLst/>
                <a:uLnTx/>
                <a:uFillTx/>
                <a:latin typeface="Century Gothic" panose="020B0502020202020204" pitchFamily="34" charset="0"/>
              </a:rPr>
              <a:t>Aumento</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esponenziale</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delle</a:t>
            </a:r>
            <a:r>
              <a:rPr kumimoji="0" lang="en-US" sz="1600" b="0" i="0" u="none" strike="noStrike" cap="none" spc="0" normalizeH="0" baseline="0" noProof="0" dirty="0">
                <a:ln>
                  <a:noFill/>
                </a:ln>
                <a:effectLst/>
                <a:uLnTx/>
                <a:uFillTx/>
                <a:latin typeface="Century Gothic" panose="020B0502020202020204" pitchFamily="34" charset="0"/>
              </a:rPr>
              <a:t> </a:t>
            </a:r>
            <a:r>
              <a:rPr kumimoji="0" lang="en-US" sz="1600" b="0" i="0" u="none" strike="noStrike" cap="none" spc="0" normalizeH="0" baseline="0" noProof="0" dirty="0" err="1">
                <a:ln>
                  <a:noFill/>
                </a:ln>
                <a:effectLst/>
                <a:uLnTx/>
                <a:uFillTx/>
                <a:latin typeface="Century Gothic" panose="020B0502020202020204" pitchFamily="34" charset="0"/>
              </a:rPr>
              <a:t>capacità</a:t>
            </a:r>
            <a:r>
              <a:rPr kumimoji="0" lang="en-US" sz="1600" b="0" i="0" u="none" strike="noStrike" cap="none" spc="0" normalizeH="0" baseline="0" noProof="0" dirty="0">
                <a:ln>
                  <a:noFill/>
                </a:ln>
                <a:effectLst/>
                <a:uLnTx/>
                <a:uFillTx/>
                <a:latin typeface="Century Gothic" panose="020B0502020202020204" pitchFamily="34" charset="0"/>
              </a:rPr>
              <a:t> di un  computer </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0" i="0" u="none" strike="noStrike" cap="none" spc="0" normalizeH="0" baseline="0" noProof="0" dirty="0">
                <a:ln>
                  <a:noFill/>
                </a:ln>
                <a:effectLst/>
                <a:uLnTx/>
                <a:uFillTx/>
                <a:latin typeface="Century Gothic" panose="020B0502020202020204" pitchFamily="34" charset="0"/>
              </a:rPr>
              <a:t>Social Network e Cloud</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600" b="0" i="0" u="none" strike="noStrike" cap="none" spc="0" normalizeH="0" baseline="0" noProof="0" dirty="0" err="1">
                <a:ln>
                  <a:noFill/>
                </a:ln>
                <a:effectLst/>
                <a:uLnTx/>
                <a:uFillTx/>
                <a:latin typeface="Century Gothic" panose="020B0502020202020204" pitchFamily="34" charset="0"/>
              </a:rPr>
              <a:t>Interet</a:t>
            </a:r>
            <a:r>
              <a:rPr kumimoji="0" lang="en-US" sz="1600" b="0" i="0" u="none" strike="noStrike" cap="none" spc="0" normalizeH="0" baseline="0" noProof="0" dirty="0">
                <a:ln>
                  <a:noFill/>
                </a:ln>
                <a:effectLst/>
                <a:uLnTx/>
                <a:uFillTx/>
                <a:latin typeface="Century Gothic" panose="020B0502020202020204" pitchFamily="34" charset="0"/>
              </a:rPr>
              <a:t> of Things </a:t>
            </a:r>
          </a:p>
        </p:txBody>
      </p:sp>
      <p:sp>
        <p:nvSpPr>
          <p:cNvPr id="256" name="Freeform: Shape 255">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etherlands: No More Phone Tapping Without Safeguards | iLawyer">
            <a:extLst>
              <a:ext uri="{FF2B5EF4-FFF2-40B4-BE49-F238E27FC236}">
                <a16:creationId xmlns:a16="http://schemas.microsoft.com/office/drawing/2014/main" id="{29D2807E-B040-451F-8FA9-97C075F4A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740" b="3"/>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257" name="Freeform: Shape 256">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Online tracking methods | Kaspersky official blog">
            <a:extLst>
              <a:ext uri="{FF2B5EF4-FFF2-40B4-BE49-F238E27FC236}">
                <a16:creationId xmlns:a16="http://schemas.microsoft.com/office/drawing/2014/main" id="{EE00A256-A8DE-4AED-B517-5535FAFC80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10" r="1" b="1"/>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F2E26913-99A7-4167-B0DB-F901CE9EE4E2}"/>
              </a:ext>
            </a:extLst>
          </p:cNvPr>
          <p:cNvSpPr txBox="1"/>
          <p:nvPr/>
        </p:nvSpPr>
        <p:spPr>
          <a:xfrm>
            <a:off x="2166751" y="105174"/>
            <a:ext cx="8645316" cy="769441"/>
          </a:xfrm>
          <a:prstGeom prst="rect">
            <a:avLst/>
          </a:prstGeom>
          <a:solidFill>
            <a:srgbClr val="0C1527"/>
          </a:solidFill>
          <a:ln>
            <a:solidFill>
              <a:srgbClr val="0E142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rPr>
              <a:t>Evoluzione della Digital Privacy</a:t>
            </a:r>
          </a:p>
        </p:txBody>
      </p:sp>
      <p:sp>
        <p:nvSpPr>
          <p:cNvPr id="12" name="CasellaDiTesto 11">
            <a:extLst>
              <a:ext uri="{FF2B5EF4-FFF2-40B4-BE49-F238E27FC236}">
                <a16:creationId xmlns:a16="http://schemas.microsoft.com/office/drawing/2014/main" id="{45F4CA32-3F23-44CA-B725-EC0F242AA187}"/>
              </a:ext>
            </a:extLst>
          </p:cNvPr>
          <p:cNvSpPr txBox="1"/>
          <p:nvPr/>
        </p:nvSpPr>
        <p:spPr>
          <a:xfrm>
            <a:off x="1259659" y="4493468"/>
            <a:ext cx="4836334" cy="1492661"/>
          </a:xfrm>
          <a:prstGeom prst="rect">
            <a:avLst/>
          </a:prstGeom>
        </p:spPr>
        <p:txBody>
          <a:bodyPr vert="horz" lIns="91440" tIns="45720" rIns="91440" bIns="45720" rtlCol="0" anchor="t">
            <a:normAutofit fontScale="92500"/>
          </a:bodyPr>
          <a:lstStyle/>
          <a:p>
            <a:pPr marR="0" lvl="0" algn="ctr" fontAlgn="auto">
              <a:lnSpc>
                <a:spcPct val="90000"/>
              </a:lnSpc>
              <a:spcBef>
                <a:spcPts val="0"/>
              </a:spcBef>
              <a:spcAft>
                <a:spcPts val="600"/>
              </a:spcAft>
              <a:buClrTx/>
              <a:buSzTx/>
              <a:tabLst/>
              <a:defRPr/>
            </a:pPr>
            <a:r>
              <a:rPr lang="it-IT" sz="1600" dirty="0">
                <a:latin typeface="Century Gothic" panose="020B0502020202020204" pitchFamily="34" charset="0"/>
              </a:rPr>
              <a:t>In tale scenario, l'onnipresente distribuzione di miliardi di dispositivi intelligenti offrirà innumerevoli opportunità per invadere la privacy.</a:t>
            </a:r>
          </a:p>
          <a:p>
            <a:pPr marL="285750" marR="0" lvl="0" indent="-285750" fontAlgn="auto">
              <a:lnSpc>
                <a:spcPct val="90000"/>
              </a:lnSpc>
              <a:spcBef>
                <a:spcPts val="0"/>
              </a:spcBef>
              <a:spcAft>
                <a:spcPts val="600"/>
              </a:spcAft>
              <a:buClrTx/>
              <a:buSzTx/>
              <a:buFont typeface="Arial" panose="020B0604020202020204" pitchFamily="34" charset="0"/>
              <a:buChar char="•"/>
              <a:tabLst/>
              <a:defRPr/>
            </a:pPr>
            <a:r>
              <a:rPr lang="en-US" sz="1600" dirty="0">
                <a:latin typeface="Century Gothic" panose="020B0502020202020204" pitchFamily="34" charset="0"/>
              </a:rPr>
              <a:t>Raccolta dati</a:t>
            </a:r>
          </a:p>
          <a:p>
            <a:pPr marL="285750" marR="0" lvl="0" indent="-285750" fontAlgn="auto">
              <a:lnSpc>
                <a:spcPct val="90000"/>
              </a:lnSpc>
              <a:spcBef>
                <a:spcPts val="0"/>
              </a:spcBef>
              <a:spcAft>
                <a:spcPts val="600"/>
              </a:spcAft>
              <a:buClrTx/>
              <a:buSzTx/>
              <a:buFont typeface="Arial" panose="020B0604020202020204" pitchFamily="34" charset="0"/>
              <a:buChar char="•"/>
              <a:tabLst/>
              <a:defRPr/>
            </a:pPr>
            <a:r>
              <a:rPr lang="en-US" sz="1600" dirty="0">
                <a:latin typeface="Century Gothic" panose="020B0502020202020204" pitchFamily="34" charset="0"/>
              </a:rPr>
              <a:t>Sfide sconosciute per la protezione della Privacy</a:t>
            </a:r>
          </a:p>
        </p:txBody>
      </p:sp>
      <p:cxnSp>
        <p:nvCxnSpPr>
          <p:cNvPr id="3" name="Connettore curvo 2">
            <a:extLst>
              <a:ext uri="{FF2B5EF4-FFF2-40B4-BE49-F238E27FC236}">
                <a16:creationId xmlns:a16="http://schemas.microsoft.com/office/drawing/2014/main" id="{E055E091-E1B4-4B1D-817E-3BDF246F52A5}"/>
              </a:ext>
            </a:extLst>
          </p:cNvPr>
          <p:cNvCxnSpPr>
            <a:cxnSpLocks/>
          </p:cNvCxnSpPr>
          <p:nvPr/>
        </p:nvCxnSpPr>
        <p:spPr>
          <a:xfrm>
            <a:off x="6095993" y="4920450"/>
            <a:ext cx="2550297" cy="879236"/>
          </a:xfrm>
          <a:prstGeom prst="curvedConnector3">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egnaposto numero diapositiva 1">
            <a:extLst>
              <a:ext uri="{FF2B5EF4-FFF2-40B4-BE49-F238E27FC236}">
                <a16:creationId xmlns:a16="http://schemas.microsoft.com/office/drawing/2014/main" id="{65738EE3-B483-40C7-AE05-F23B578DA01E}"/>
              </a:ext>
            </a:extLst>
          </p:cNvPr>
          <p:cNvSpPr>
            <a:spLocks noGrp="1"/>
          </p:cNvSpPr>
          <p:nvPr>
            <p:ph type="sldNum" sz="quarter" idx="12"/>
          </p:nvPr>
        </p:nvSpPr>
        <p:spPr/>
        <p:txBody>
          <a:bodyPr/>
          <a:lstStyle/>
          <a:p>
            <a:fld id="{86ECCFAB-3752-46D0-A66C-8286CDEEC2C9}" type="slidenum">
              <a:rPr lang="it-IT" smtClean="0"/>
              <a:t>40</a:t>
            </a:fld>
            <a:endParaRPr lang="it-IT"/>
          </a:p>
        </p:txBody>
      </p:sp>
    </p:spTree>
    <p:extLst>
      <p:ext uri="{BB962C8B-B14F-4D97-AF65-F5344CB8AC3E}">
        <p14:creationId xmlns:p14="http://schemas.microsoft.com/office/powerpoint/2010/main" val="89405809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2148451" y="83909"/>
            <a:ext cx="7895111" cy="769441"/>
          </a:xfrm>
          <a:prstGeom prst="rect">
            <a:avLst/>
          </a:prstGeom>
          <a:solidFill>
            <a:srgbClr val="0C1527"/>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Come Proteggere la Privacy</a:t>
            </a: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8" y="1062045"/>
            <a:ext cx="9917723" cy="338554"/>
          </a:xfrm>
          <a:prstGeom prst="rect">
            <a:avLst/>
          </a:prstGeom>
          <a:noFill/>
        </p:spPr>
        <p:txBody>
          <a:bodyPr wrap="square" rtlCol="0">
            <a:spAutoFit/>
          </a:bodyPr>
          <a:lstStyle/>
          <a:p>
            <a:pPr algn="ctr"/>
            <a:r>
              <a:rPr lang="it-IT" sz="1600" b="1" i="1" dirty="0">
                <a:solidFill>
                  <a:schemeClr val="bg1"/>
                </a:solidFill>
                <a:latin typeface="Century Gothic" panose="020B0502020202020204" pitchFamily="34" charset="0"/>
              </a:rPr>
              <a:t>Esistono sostanzialmente due modi per proteggere la privacy:</a:t>
            </a:r>
          </a:p>
        </p:txBody>
      </p:sp>
      <p:sp>
        <p:nvSpPr>
          <p:cNvPr id="2" name="CasellaDiTesto 1">
            <a:extLst>
              <a:ext uri="{FF2B5EF4-FFF2-40B4-BE49-F238E27FC236}">
                <a16:creationId xmlns:a16="http://schemas.microsoft.com/office/drawing/2014/main" id="{5C25DE1A-C236-4747-A4A5-DDFBEA010B7B}"/>
              </a:ext>
            </a:extLst>
          </p:cNvPr>
          <p:cNvSpPr txBox="1"/>
          <p:nvPr/>
        </p:nvSpPr>
        <p:spPr>
          <a:xfrm>
            <a:off x="1580538" y="1992513"/>
            <a:ext cx="3487222" cy="2554545"/>
          </a:xfrm>
          <a:prstGeom prst="rect">
            <a:avLst/>
          </a:prstGeom>
          <a:solidFill>
            <a:srgbClr val="0E172A"/>
          </a:solidFill>
          <a:ln>
            <a:solidFill>
              <a:schemeClr val="bg1"/>
            </a:solidFill>
          </a:ln>
        </p:spPr>
        <p:txBody>
          <a:bodyPr wrap="square" rtlCol="0">
            <a:spAutoFit/>
          </a:bodyPr>
          <a:lstStyle/>
          <a:p>
            <a:pPr algn="ctr"/>
            <a:r>
              <a:rPr lang="it-IT" sz="1600" dirty="0">
                <a:solidFill>
                  <a:schemeClr val="bg1"/>
                </a:solidFill>
                <a:latin typeface="Century Gothic" panose="020B0502020202020204" pitchFamily="34" charset="0"/>
              </a:rPr>
              <a:t>Il primo mezzo di protezione consiste nell'implementare le tecnologie di </a:t>
            </a:r>
            <a:r>
              <a:rPr lang="it-IT" sz="1600" b="1" dirty="0">
                <a:solidFill>
                  <a:schemeClr val="bg1"/>
                </a:solidFill>
                <a:latin typeface="Century Gothic" panose="020B0502020202020204" pitchFamily="34" charset="0"/>
              </a:rPr>
              <a:t>miglioramento della privacy (PET) </a:t>
            </a:r>
            <a:r>
              <a:rPr lang="it-IT" sz="1600" dirty="0">
                <a:solidFill>
                  <a:schemeClr val="bg1"/>
                </a:solidFill>
                <a:latin typeface="Century Gothic" panose="020B0502020202020204" pitchFamily="34" charset="0"/>
              </a:rPr>
              <a:t>e i principi di privacy per progettazione.</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Questi approcci mirano a rendere anonimi e / o ridurre la qualità dei dati prima che vengano diffusi.</a:t>
            </a:r>
          </a:p>
        </p:txBody>
      </p:sp>
      <p:sp>
        <p:nvSpPr>
          <p:cNvPr id="7" name="CasellaDiTesto 6">
            <a:extLst>
              <a:ext uri="{FF2B5EF4-FFF2-40B4-BE49-F238E27FC236}">
                <a16:creationId xmlns:a16="http://schemas.microsoft.com/office/drawing/2014/main" id="{28C68CFD-AC44-4276-970A-5F306D663CF1}"/>
              </a:ext>
            </a:extLst>
          </p:cNvPr>
          <p:cNvSpPr txBox="1"/>
          <p:nvPr/>
        </p:nvSpPr>
        <p:spPr>
          <a:xfrm>
            <a:off x="7124240" y="1992513"/>
            <a:ext cx="3487222" cy="2554545"/>
          </a:xfrm>
          <a:prstGeom prst="rect">
            <a:avLst/>
          </a:prstGeom>
          <a:solidFill>
            <a:srgbClr val="0E172A"/>
          </a:solidFill>
          <a:ln>
            <a:solidFill>
              <a:schemeClr val="bg1"/>
            </a:solidFill>
          </a:ln>
        </p:spPr>
        <p:txBody>
          <a:bodyPr wrap="square" rtlCol="0">
            <a:spAutoFit/>
          </a:bodyPr>
          <a:lstStyle/>
          <a:p>
            <a:pPr algn="ctr"/>
            <a:r>
              <a:rPr lang="it-IT" sz="1600" dirty="0">
                <a:solidFill>
                  <a:schemeClr val="bg1"/>
                </a:solidFill>
                <a:latin typeface="Century Gothic" panose="020B0502020202020204" pitchFamily="34" charset="0"/>
              </a:rPr>
              <a:t>L'altro mezzo di protezione della privacy non è tecnologico ma </a:t>
            </a:r>
            <a:r>
              <a:rPr lang="it-IT" sz="1600" b="1" dirty="0">
                <a:solidFill>
                  <a:schemeClr val="bg1"/>
                </a:solidFill>
                <a:latin typeface="Century Gothic" panose="020B0502020202020204" pitchFamily="34" charset="0"/>
              </a:rPr>
              <a:t>legale e regolamentare</a:t>
            </a:r>
          </a:p>
          <a:p>
            <a:pPr algn="ctr"/>
            <a:r>
              <a:rPr lang="it-IT" sz="1600" dirty="0">
                <a:solidFill>
                  <a:schemeClr val="bg1"/>
                </a:solidFill>
                <a:latin typeface="Century Gothic" panose="020B0502020202020204" pitchFamily="34" charset="0"/>
              </a:rPr>
              <a:t>Questo è estremamente importante, specialmente in situazioni in cui l'utente può essere soggetto alla raccolta di dati anche senza assumere un ruolo attivo nel sistema.</a:t>
            </a:r>
          </a:p>
          <a:p>
            <a:pPr algn="ctr"/>
            <a:endParaRPr lang="it-IT" sz="1600" dirty="0">
              <a:solidFill>
                <a:schemeClr val="bg1"/>
              </a:solidFill>
              <a:latin typeface="Century Gothic" panose="020B0502020202020204" pitchFamily="34" charset="0"/>
            </a:endParaRPr>
          </a:p>
        </p:txBody>
      </p:sp>
      <p:cxnSp>
        <p:nvCxnSpPr>
          <p:cNvPr id="8" name="Connettore curvo 7">
            <a:extLst>
              <a:ext uri="{FF2B5EF4-FFF2-40B4-BE49-F238E27FC236}">
                <a16:creationId xmlns:a16="http://schemas.microsoft.com/office/drawing/2014/main" id="{58517EA1-6FC8-4960-B1C4-AA09C1E153A1}"/>
              </a:ext>
            </a:extLst>
          </p:cNvPr>
          <p:cNvCxnSpPr>
            <a:cxnSpLocks/>
            <a:stCxn id="7" idx="1"/>
          </p:cNvCxnSpPr>
          <p:nvPr/>
        </p:nvCxnSpPr>
        <p:spPr>
          <a:xfrm rot="10800000">
            <a:off x="5067760" y="2787268"/>
            <a:ext cx="2056480" cy="482519"/>
          </a:xfrm>
          <a:prstGeom prst="curvedConnector3">
            <a:avLst>
              <a:gd name="adj1" fmla="val 5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Elemento grafico 14" descr="Rinchiudere">
            <a:extLst>
              <a:ext uri="{FF2B5EF4-FFF2-40B4-BE49-F238E27FC236}">
                <a16:creationId xmlns:a16="http://schemas.microsoft.com/office/drawing/2014/main" id="{4D5600EB-1CD4-4E95-A193-3D1C24B351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1454" y="2514600"/>
            <a:ext cx="914400" cy="914400"/>
          </a:xfrm>
          <a:prstGeom prst="rect">
            <a:avLst/>
          </a:prstGeom>
        </p:spPr>
      </p:pic>
      <p:sp>
        <p:nvSpPr>
          <p:cNvPr id="3" name="Segnaposto numero diapositiva 2">
            <a:extLst>
              <a:ext uri="{FF2B5EF4-FFF2-40B4-BE49-F238E27FC236}">
                <a16:creationId xmlns:a16="http://schemas.microsoft.com/office/drawing/2014/main" id="{8BA02FF9-AD6D-40FE-B9D6-461371E7DBEB}"/>
              </a:ext>
            </a:extLst>
          </p:cNvPr>
          <p:cNvSpPr>
            <a:spLocks noGrp="1"/>
          </p:cNvSpPr>
          <p:nvPr>
            <p:ph type="sldNum" sz="quarter" idx="12"/>
          </p:nvPr>
        </p:nvSpPr>
        <p:spPr/>
        <p:txBody>
          <a:bodyPr/>
          <a:lstStyle/>
          <a:p>
            <a:fld id="{86ECCFAB-3752-46D0-A66C-8286CDEEC2C9}" type="slidenum">
              <a:rPr lang="it-IT" smtClean="0"/>
              <a:t>41</a:t>
            </a:fld>
            <a:endParaRPr lang="it-IT"/>
          </a:p>
        </p:txBody>
      </p:sp>
    </p:spTree>
    <p:extLst>
      <p:ext uri="{BB962C8B-B14F-4D97-AF65-F5344CB8AC3E}">
        <p14:creationId xmlns:p14="http://schemas.microsoft.com/office/powerpoint/2010/main" val="1973104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7">
            <a:extLst>
              <a:ext uri="{FF2B5EF4-FFF2-40B4-BE49-F238E27FC236}">
                <a16:creationId xmlns:a16="http://schemas.microsoft.com/office/drawing/2014/main" id="{CB63E281-F2A5-4FFE-80CD-DF706BA41C2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 y="10"/>
            <a:ext cx="12191997" cy="6857990"/>
          </a:xfrm>
          <a:prstGeom prst="rect">
            <a:avLst/>
          </a:prstGeom>
          <a:ln>
            <a:solidFill>
              <a:srgbClr val="426461"/>
            </a:solidFill>
          </a:ln>
        </p:spPr>
      </p:pic>
      <p:sp>
        <p:nvSpPr>
          <p:cNvPr id="18"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CasellaDiTesto 3">
            <a:extLst>
              <a:ext uri="{FF2B5EF4-FFF2-40B4-BE49-F238E27FC236}">
                <a16:creationId xmlns:a16="http://schemas.microsoft.com/office/drawing/2014/main" id="{E6E99305-724E-4AF4-A78F-7B12111856A9}"/>
              </a:ext>
            </a:extLst>
          </p:cNvPr>
          <p:cNvSpPr txBox="1"/>
          <p:nvPr/>
        </p:nvSpPr>
        <p:spPr>
          <a:xfrm>
            <a:off x="3306725" y="1052713"/>
            <a:ext cx="8151628" cy="1323439"/>
          </a:xfrm>
          <a:prstGeom prst="rect">
            <a:avLst/>
          </a:prstGeom>
          <a:noFill/>
        </p:spPr>
        <p:txBody>
          <a:bodyPr wrap="square" rtlCol="0">
            <a:spAutoFit/>
          </a:bodyPr>
          <a:lstStyle/>
          <a:p>
            <a:pPr algn="ctr">
              <a:spcAft>
                <a:spcPts val="600"/>
              </a:spcAft>
            </a:pPr>
            <a:r>
              <a:rPr lang="it-IT" sz="1600" dirty="0">
                <a:latin typeface="Century Gothic" panose="020B0502020202020204" pitchFamily="34" charset="0"/>
              </a:rPr>
              <a:t>L'importanza di proteggere la privacy è stata riconosciuta in tutto il mondo dopo una lunga storia di invasioni della privacy. La privacy è ora vista come un diritto fondamentale nella costituzione della maggior parte dei paesi del mondo e, nel 1948, le Nazioni Unite hanno riconosciuto la privacy nella </a:t>
            </a:r>
            <a:r>
              <a:rPr lang="it-IT" sz="1600" b="1" dirty="0">
                <a:latin typeface="Century Gothic" panose="020B0502020202020204" pitchFamily="34" charset="0"/>
              </a:rPr>
              <a:t>Dichiarazione universale dei diritti umani.</a:t>
            </a:r>
          </a:p>
        </p:txBody>
      </p:sp>
      <p:sp>
        <p:nvSpPr>
          <p:cNvPr id="14" name="CasellaDiTesto 13">
            <a:extLst>
              <a:ext uri="{FF2B5EF4-FFF2-40B4-BE49-F238E27FC236}">
                <a16:creationId xmlns:a16="http://schemas.microsoft.com/office/drawing/2014/main" id="{65E567A4-2510-4836-BBCE-972FAF2D1EDE}"/>
              </a:ext>
            </a:extLst>
          </p:cNvPr>
          <p:cNvSpPr txBox="1"/>
          <p:nvPr/>
        </p:nvSpPr>
        <p:spPr>
          <a:xfrm>
            <a:off x="3485351" y="141641"/>
            <a:ext cx="5221302" cy="769441"/>
          </a:xfrm>
          <a:prstGeom prst="rect">
            <a:avLst/>
          </a:prstGeom>
          <a:solidFill>
            <a:srgbClr val="101B20"/>
          </a:solidFill>
          <a:ln>
            <a:solidFill>
              <a:schemeClr val="tx1"/>
            </a:solidFill>
          </a:ln>
        </p:spPr>
        <p:txBody>
          <a:bodyPr wrap="none" rtlCol="0">
            <a:spAutoFit/>
          </a:bodyPr>
          <a:lstStyle/>
          <a:p>
            <a:pPr algn="ctr"/>
            <a:r>
              <a:rPr lang="it-IT" sz="4400" b="1" dirty="0">
                <a:latin typeface="Century Gothic" panose="020B0502020202020204" pitchFamily="34" charset="0"/>
              </a:rPr>
              <a:t>Leggi sulla Privacy</a:t>
            </a: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10562" r="25779" b="4"/>
          <a:stretch/>
        </p:blipFill>
        <p:spPr>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solidFill>
            <a:srgbClr val="0E172A"/>
          </a:solidFill>
          <a:ln w="63500">
            <a:solidFill>
              <a:schemeClr val="tx1">
                <a:alpha val="80000"/>
              </a:schemeClr>
            </a:solidFill>
          </a:ln>
        </p:spPr>
      </p:pic>
      <p:sp>
        <p:nvSpPr>
          <p:cNvPr id="9" name="CasellaDiTesto 8">
            <a:extLst>
              <a:ext uri="{FF2B5EF4-FFF2-40B4-BE49-F238E27FC236}">
                <a16:creationId xmlns:a16="http://schemas.microsoft.com/office/drawing/2014/main" id="{A5F0DD34-C689-4C22-A3DA-1CB43D22F729}"/>
              </a:ext>
            </a:extLst>
          </p:cNvPr>
          <p:cNvSpPr txBox="1"/>
          <p:nvPr/>
        </p:nvSpPr>
        <p:spPr>
          <a:xfrm>
            <a:off x="3747165" y="5464218"/>
            <a:ext cx="7100628" cy="830997"/>
          </a:xfrm>
          <a:prstGeom prst="rect">
            <a:avLst/>
          </a:prstGeom>
          <a:noFill/>
        </p:spPr>
        <p:txBody>
          <a:bodyPr wrap="square" rtlCol="0">
            <a:spAutoFit/>
          </a:bodyPr>
          <a:lstStyle/>
          <a:p>
            <a:pPr algn="ctr"/>
            <a:r>
              <a:rPr lang="it-IT" sz="1200" b="1" i="1" dirty="0">
                <a:latin typeface="Century Gothic" panose="020B0502020202020204" pitchFamily="34" charset="0"/>
              </a:rPr>
              <a:t>‘’Dichiarazione universale dei diritti umani, articolo 12: nessuno può essere soggetto a interferenze arbitrarie con la propria privacy, famiglia, casa o corrispondenza, né ad attacchi al proprio onore e reputazione. Ognuno ha il diritto alla protezione della legge contro tali interferenze o attacchi.’’</a:t>
            </a:r>
          </a:p>
        </p:txBody>
      </p:sp>
      <p:pic>
        <p:nvPicPr>
          <p:cNvPr id="3074" name="Picture 2" descr="Data ate my flesh: Biometrics, law &amp; human rights – Erica ...">
            <a:extLst>
              <a:ext uri="{FF2B5EF4-FFF2-40B4-BE49-F238E27FC236}">
                <a16:creationId xmlns:a16="http://schemas.microsoft.com/office/drawing/2014/main" id="{CD80F066-42FE-407B-9A4D-DDB208DAE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98" y="5157556"/>
            <a:ext cx="2568427" cy="1444323"/>
          </a:xfrm>
          <a:prstGeom prst="rect">
            <a:avLst/>
          </a:prstGeom>
          <a:ln w="88900" cap="sq" cmpd="thickThin">
            <a:solidFill>
              <a:srgbClr val="426461"/>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Segnaposto numero diapositiva 1">
            <a:extLst>
              <a:ext uri="{FF2B5EF4-FFF2-40B4-BE49-F238E27FC236}">
                <a16:creationId xmlns:a16="http://schemas.microsoft.com/office/drawing/2014/main" id="{49B1820D-A6DF-48B8-9DA7-2BACAB78468C}"/>
              </a:ext>
            </a:extLst>
          </p:cNvPr>
          <p:cNvSpPr>
            <a:spLocks noGrp="1"/>
          </p:cNvSpPr>
          <p:nvPr>
            <p:ph type="sldNum" sz="quarter" idx="12"/>
          </p:nvPr>
        </p:nvSpPr>
        <p:spPr/>
        <p:txBody>
          <a:bodyPr/>
          <a:lstStyle/>
          <a:p>
            <a:fld id="{86ECCFAB-3752-46D0-A66C-8286CDEEC2C9}" type="slidenum">
              <a:rPr lang="it-IT" smtClean="0"/>
              <a:t>42</a:t>
            </a:fld>
            <a:endParaRPr lang="it-IT"/>
          </a:p>
        </p:txBody>
      </p:sp>
    </p:spTree>
    <p:extLst>
      <p:ext uri="{BB962C8B-B14F-4D97-AF65-F5344CB8AC3E}">
        <p14:creationId xmlns:p14="http://schemas.microsoft.com/office/powerpoint/2010/main" val="13300191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CB63E281-F2A5-4FFE-80CD-DF706BA41C2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9609" y="10"/>
            <a:ext cx="12191997" cy="6857990"/>
          </a:xfrm>
          <a:prstGeom prst="rect">
            <a:avLst/>
          </a:prstGeom>
          <a:ln>
            <a:solidFill>
              <a:srgbClr val="426461"/>
            </a:solidFill>
          </a:ln>
        </p:spPr>
      </p:pic>
      <p:sp>
        <p:nvSpPr>
          <p:cNvPr id="18"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3306725" y="1052713"/>
            <a:ext cx="8151628" cy="2108269"/>
          </a:xfrm>
          <a:prstGeom prst="rect">
            <a:avLst/>
          </a:prstGeom>
          <a:noFill/>
        </p:spPr>
        <p:txBody>
          <a:bodyPr wrap="square" rtlCol="0">
            <a:spAutoFit/>
          </a:bodyPr>
          <a:lstStyle/>
          <a:p>
            <a:pPr lvl="0" algn="ctr">
              <a:spcAft>
                <a:spcPts val="600"/>
              </a:spcAft>
            </a:pPr>
            <a:r>
              <a:rPr lang="it-IT" sz="1600" dirty="0">
                <a:latin typeface="Century Gothic" panose="020B0502020202020204" pitchFamily="34" charset="0"/>
              </a:rPr>
              <a:t>Tuttavia, non esistono leggi sulla privacy universalmente accettate. Esistono tuttavia accordi tra paesi in relazione alla circolazione dei dati personali</a:t>
            </a:r>
          </a:p>
          <a:p>
            <a:pPr marL="285750" lvl="0" indent="-285750" algn="ctr">
              <a:spcAft>
                <a:spcPts val="600"/>
              </a:spcAft>
              <a:buFont typeface="Arial" panose="020B0604020202020204" pitchFamily="34" charset="0"/>
              <a:buChar char="•"/>
            </a:pPr>
            <a:r>
              <a:rPr kumimoji="0" lang="it-IT" sz="1600" i="0" u="none" strike="noStrike" kern="1200" cap="none" spc="0" normalizeH="0" baseline="0" noProof="0" dirty="0">
                <a:ln>
                  <a:noFill/>
                </a:ln>
                <a:effectLst/>
                <a:uLnTx/>
                <a:uFillTx/>
                <a:latin typeface="Century Gothic" panose="020B0502020202020204" pitchFamily="34" charset="0"/>
                <a:ea typeface="+mn-ea"/>
                <a:cs typeface="+mn-cs"/>
              </a:rPr>
              <a:t> Scudo UE-USA</a:t>
            </a:r>
          </a:p>
          <a:p>
            <a:pPr marL="285750" lvl="0" indent="-285750" algn="ctr">
              <a:spcAft>
                <a:spcPts val="600"/>
              </a:spcAft>
              <a:buFont typeface="Arial" panose="020B0604020202020204" pitchFamily="34" charset="0"/>
              <a:buChar char="•"/>
            </a:pPr>
            <a:r>
              <a:rPr lang="it-IT" sz="1600" dirty="0">
                <a:latin typeface="Century Gothic" panose="020B0502020202020204" pitchFamily="34" charset="0"/>
              </a:rPr>
              <a:t>Quadro Safe Harbor USA-Svizzera</a:t>
            </a:r>
            <a:endParaRPr lang="it-IT" dirty="0"/>
          </a:p>
          <a:p>
            <a:pPr algn="ctr"/>
            <a:r>
              <a:rPr lang="it-IT" dirty="0"/>
              <a:t>Nella maggior parte dei paesi, la base giuridica per la tutela della privacy è definita dalle leggi costituzionali.</a:t>
            </a:r>
          </a:p>
          <a:p>
            <a:pPr marL="285750" lvl="0" indent="-285750">
              <a:spcAft>
                <a:spcPts val="600"/>
              </a:spcAft>
              <a:buFont typeface="Arial" panose="020B0604020202020204" pitchFamily="34" charset="0"/>
              <a:buChar char="•"/>
            </a:pPr>
            <a:endParaRPr lang="it-IT" sz="1600" dirty="0">
              <a:solidFill>
                <a:prstClr val="white"/>
              </a:solidFill>
              <a:latin typeface="Century Gothic" panose="020B0502020202020204" pitchFamily="34" charset="0"/>
            </a:endParaRPr>
          </a:p>
        </p:txBody>
      </p:sp>
      <p:sp>
        <p:nvSpPr>
          <p:cNvPr id="14" name="CasellaDiTesto 13">
            <a:extLst>
              <a:ext uri="{FF2B5EF4-FFF2-40B4-BE49-F238E27FC236}">
                <a16:creationId xmlns:a16="http://schemas.microsoft.com/office/drawing/2014/main" id="{65E567A4-2510-4836-BBCE-972FAF2D1EDE}"/>
              </a:ext>
            </a:extLst>
          </p:cNvPr>
          <p:cNvSpPr txBox="1"/>
          <p:nvPr/>
        </p:nvSpPr>
        <p:spPr>
          <a:xfrm>
            <a:off x="3485351" y="141641"/>
            <a:ext cx="5221302" cy="769441"/>
          </a:xfrm>
          <a:prstGeom prst="rect">
            <a:avLst/>
          </a:prstGeom>
          <a:solidFill>
            <a:srgbClr val="101B2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Leggi sulla Privacy</a:t>
            </a: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10562" r="25779" b="4"/>
          <a:stretch/>
        </p:blipFill>
        <p:spPr>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solidFill>
            <a:srgbClr val="0E172A"/>
          </a:solidFill>
          <a:ln w="63500">
            <a:solidFill>
              <a:schemeClr val="tx1">
                <a:alpha val="80000"/>
              </a:schemeClr>
            </a:solidFill>
          </a:ln>
        </p:spPr>
      </p:pic>
      <p:pic>
        <p:nvPicPr>
          <p:cNvPr id="4098" name="Picture 2" descr="Quarto Emendamento? La polizia americana usa dei radar per ...">
            <a:extLst>
              <a:ext uri="{FF2B5EF4-FFF2-40B4-BE49-F238E27FC236}">
                <a16:creationId xmlns:a16="http://schemas.microsoft.com/office/drawing/2014/main" id="{3EC03DF8-CCAF-48D4-BFDE-5D606DCF1E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293" y="3160982"/>
            <a:ext cx="3167063" cy="16668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3" name="Connettore curvo 2">
            <a:extLst>
              <a:ext uri="{FF2B5EF4-FFF2-40B4-BE49-F238E27FC236}">
                <a16:creationId xmlns:a16="http://schemas.microsoft.com/office/drawing/2014/main" id="{DF5B6838-F527-4CD1-8DBE-89D8ECEBF6C6}"/>
              </a:ext>
            </a:extLst>
          </p:cNvPr>
          <p:cNvCxnSpPr>
            <a:cxnSpLocks/>
            <a:endCxn id="4098" idx="3"/>
          </p:cNvCxnSpPr>
          <p:nvPr/>
        </p:nvCxnSpPr>
        <p:spPr>
          <a:xfrm rot="10800000" flipV="1">
            <a:off x="5539356" y="2923956"/>
            <a:ext cx="1616356" cy="1070464"/>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84B9AC05-B468-4003-B721-1CC0562A9BC5}"/>
              </a:ext>
            </a:extLst>
          </p:cNvPr>
          <p:cNvSpPr txBox="1"/>
          <p:nvPr/>
        </p:nvSpPr>
        <p:spPr>
          <a:xfrm>
            <a:off x="3485351" y="5163467"/>
            <a:ext cx="8151628" cy="1400383"/>
          </a:xfrm>
          <a:prstGeom prst="rect">
            <a:avLst/>
          </a:prstGeom>
          <a:noFill/>
        </p:spPr>
        <p:txBody>
          <a:bodyPr wrap="square" rtlCol="0">
            <a:spAutoFit/>
          </a:bodyPr>
          <a:lstStyle/>
          <a:p>
            <a:pPr lvl="0" algn="ctr">
              <a:spcAft>
                <a:spcPts val="600"/>
              </a:spcAft>
            </a:pPr>
            <a:r>
              <a:rPr lang="it-IT" sz="1600" dirty="0">
                <a:solidFill>
                  <a:prstClr val="white"/>
                </a:solidFill>
                <a:latin typeface="Century Gothic" panose="020B0502020202020204" pitchFamily="34" charset="0"/>
              </a:rPr>
              <a:t>Come gli Stati Uniti, alcuni paesi (ad es. Canada, Germania o Giappone) non menzionano esplicitamente la parola privacy nelle loro costituzioni. In quei paesi, i tribunali di solito riconoscono il diritto alla privacy come implicito.</a:t>
            </a:r>
          </a:p>
          <a:p>
            <a:pPr lvl="0" algn="ctr">
              <a:spcAft>
                <a:spcPts val="600"/>
              </a:spcAft>
            </a:pPr>
            <a:r>
              <a:rPr lang="it-IT" sz="1600" dirty="0">
                <a:solidFill>
                  <a:prstClr val="white"/>
                </a:solidFill>
                <a:latin typeface="Century Gothic" panose="020B0502020202020204" pitchFamily="34" charset="0"/>
              </a:rPr>
              <a:t>Oltre alle leggi costituzionali, ogni paese ha le sue leggi specifiche relative alla protezione della privacy.</a:t>
            </a:r>
          </a:p>
        </p:txBody>
      </p:sp>
      <p:sp>
        <p:nvSpPr>
          <p:cNvPr id="2" name="Segnaposto numero diapositiva 1">
            <a:extLst>
              <a:ext uri="{FF2B5EF4-FFF2-40B4-BE49-F238E27FC236}">
                <a16:creationId xmlns:a16="http://schemas.microsoft.com/office/drawing/2014/main" id="{0A5CF012-C8B4-454F-AA3B-AB6764C8D324}"/>
              </a:ext>
            </a:extLst>
          </p:cNvPr>
          <p:cNvSpPr>
            <a:spLocks noGrp="1"/>
          </p:cNvSpPr>
          <p:nvPr>
            <p:ph type="sldNum" sz="quarter" idx="12"/>
          </p:nvPr>
        </p:nvSpPr>
        <p:spPr/>
        <p:txBody>
          <a:bodyPr/>
          <a:lstStyle/>
          <a:p>
            <a:fld id="{86ECCFAB-3752-46D0-A66C-8286CDEEC2C9}" type="slidenum">
              <a:rPr lang="it-IT" smtClean="0"/>
              <a:t>43</a:t>
            </a:fld>
            <a:endParaRPr lang="it-IT"/>
          </a:p>
        </p:txBody>
      </p:sp>
    </p:spTree>
    <p:extLst>
      <p:ext uri="{BB962C8B-B14F-4D97-AF65-F5344CB8AC3E}">
        <p14:creationId xmlns:p14="http://schemas.microsoft.com/office/powerpoint/2010/main" val="145056010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CB63E281-F2A5-4FFE-80CD-DF706BA41C2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 y="10"/>
            <a:ext cx="12191997" cy="6857990"/>
          </a:xfrm>
          <a:prstGeom prst="rect">
            <a:avLst/>
          </a:prstGeom>
          <a:ln>
            <a:solidFill>
              <a:srgbClr val="426461"/>
            </a:solidFill>
          </a:ln>
        </p:spPr>
      </p:pic>
      <p:sp>
        <p:nvSpPr>
          <p:cNvPr id="18"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3306725" y="1052713"/>
            <a:ext cx="8151628" cy="5863144"/>
          </a:xfrm>
          <a:prstGeom prst="rect">
            <a:avLst/>
          </a:prstGeom>
          <a:noFill/>
        </p:spPr>
        <p:txBody>
          <a:bodyPr wrap="square" rtlCol="0">
            <a:spAutoFit/>
          </a:bodyPr>
          <a:lstStyle/>
          <a:p>
            <a:pPr lvl="0" algn="ctr">
              <a:spcAft>
                <a:spcPts val="600"/>
              </a:spcAft>
            </a:pPr>
            <a:r>
              <a:rPr lang="it-IT" sz="1600" dirty="0">
                <a:solidFill>
                  <a:prstClr val="white"/>
                </a:solidFill>
                <a:latin typeface="Century Gothic" panose="020B0502020202020204" pitchFamily="34" charset="0"/>
              </a:rPr>
              <a:t>In Europa esiste un quadro generale per la tutela della privacy indipendentemente dal settore. La direttiva europea sulla protezione dei dati del 1995 (direttiva 95/46 / CE ) è stata concepita come un meccanismo per omogeneizzare e unificare le leggi sulla privacy di diversi Stati membri. </a:t>
            </a:r>
          </a:p>
          <a:p>
            <a:pPr lvl="0" algn="ctr">
              <a:spcAft>
                <a:spcPts val="600"/>
              </a:spcAft>
            </a:pPr>
            <a:endParaRPr kumimoji="0" lang="it-IT"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lvl="0" algn="ctr">
              <a:spcAft>
                <a:spcPts val="600"/>
              </a:spcAft>
            </a:pPr>
            <a:endParaRPr lang="it-IT" sz="1600" b="1" dirty="0">
              <a:solidFill>
                <a:prstClr val="white"/>
              </a:solidFill>
              <a:latin typeface="Century Gothic" panose="020B0502020202020204" pitchFamily="34" charset="0"/>
            </a:endParaRPr>
          </a:p>
          <a:p>
            <a:pPr lvl="0" algn="ctr">
              <a:spcAft>
                <a:spcPts val="600"/>
              </a:spcAft>
            </a:pPr>
            <a:endParaRPr kumimoji="0" lang="it-IT"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lvl="0" algn="ctr">
              <a:spcAft>
                <a:spcPts val="600"/>
              </a:spcAft>
            </a:pPr>
            <a:endParaRPr lang="it-IT" sz="1600" b="1" dirty="0">
              <a:solidFill>
                <a:prstClr val="white"/>
              </a:solidFill>
              <a:latin typeface="Century Gothic" panose="020B0502020202020204" pitchFamily="34" charset="0"/>
            </a:endParaRPr>
          </a:p>
          <a:p>
            <a:pPr lvl="0" algn="ctr">
              <a:spcAft>
                <a:spcPts val="600"/>
              </a:spcAft>
            </a:pPr>
            <a:endParaRPr kumimoji="0" lang="it-IT"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algn="ctr">
              <a:spcAft>
                <a:spcPts val="600"/>
              </a:spcAft>
            </a:pPr>
            <a:r>
              <a:rPr lang="it-IT" sz="1600" dirty="0"/>
              <a:t>Negli ultimi anni, tuttavia, l'Unione Europea ha sviluppato un regolamento (non una direttiva) per la protezione dei dati personali. Il regolamento generale sulla protezione dei dati 2016/679 (GDPR) ha recentemente sostituito la vecchia direttiva.</a:t>
            </a:r>
          </a:p>
          <a:p>
            <a:pPr algn="ctr">
              <a:spcAft>
                <a:spcPts val="600"/>
              </a:spcAft>
            </a:pPr>
            <a:endParaRPr lang="it-IT" sz="1600" dirty="0"/>
          </a:p>
          <a:p>
            <a:pPr algn="ctr">
              <a:spcAft>
                <a:spcPts val="600"/>
              </a:spcAft>
            </a:pPr>
            <a:r>
              <a:rPr lang="it-IT" sz="1600" dirty="0"/>
              <a:t>Un cambiamento rilevante introdotto dal </a:t>
            </a:r>
            <a:r>
              <a:rPr lang="it-IT" sz="1600" b="1" dirty="0"/>
              <a:t>GDPR</a:t>
            </a:r>
            <a:r>
              <a:rPr lang="it-IT" sz="1600" dirty="0"/>
              <a:t> è che estende il suo ambito di protezione dei dati a qualsiasi organizzazione che elabora le informazioni personali dei cittadini europei, indipendentemente dalla sua posizione.</a:t>
            </a:r>
          </a:p>
          <a:p>
            <a:pPr algn="ctr">
              <a:spcAft>
                <a:spcPts val="600"/>
              </a:spcAft>
            </a:pPr>
            <a:r>
              <a:rPr lang="it-IT" sz="1600" dirty="0"/>
              <a:t>Inoltre, il GDPR riconosce nuovi diritti agli interessati, come il diritto alla cancellazione, noto anche come il diritto all'oblio</a:t>
            </a:r>
          </a:p>
          <a:p>
            <a:pPr algn="ctr">
              <a:spcAft>
                <a:spcPts val="600"/>
              </a:spcAft>
            </a:pPr>
            <a:endParaRPr lang="it-IT" sz="1600" dirty="0"/>
          </a:p>
          <a:p>
            <a:pPr lvl="0" algn="ctr">
              <a:spcAft>
                <a:spcPts val="600"/>
              </a:spcAft>
            </a:pPr>
            <a:endParaRPr kumimoji="0" lang="it-IT"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4" name="CasellaDiTesto 13">
            <a:extLst>
              <a:ext uri="{FF2B5EF4-FFF2-40B4-BE49-F238E27FC236}">
                <a16:creationId xmlns:a16="http://schemas.microsoft.com/office/drawing/2014/main" id="{65E567A4-2510-4836-BBCE-972FAF2D1EDE}"/>
              </a:ext>
            </a:extLst>
          </p:cNvPr>
          <p:cNvSpPr txBox="1"/>
          <p:nvPr/>
        </p:nvSpPr>
        <p:spPr>
          <a:xfrm>
            <a:off x="3485351" y="141641"/>
            <a:ext cx="5221302" cy="769441"/>
          </a:xfrm>
          <a:prstGeom prst="rect">
            <a:avLst/>
          </a:prstGeom>
          <a:solidFill>
            <a:srgbClr val="101B2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Leggi sulla Privacy</a:t>
            </a: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10562" r="25779" b="4"/>
          <a:stretch/>
        </p:blipFill>
        <p:spPr>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solidFill>
            <a:srgbClr val="0E172A"/>
          </a:solidFill>
          <a:ln w="63500">
            <a:solidFill>
              <a:schemeClr val="tx1">
                <a:alpha val="80000"/>
              </a:schemeClr>
            </a:solidFill>
          </a:ln>
        </p:spPr>
      </p:pic>
      <p:sp>
        <p:nvSpPr>
          <p:cNvPr id="2" name="Segnaposto numero diapositiva 1">
            <a:extLst>
              <a:ext uri="{FF2B5EF4-FFF2-40B4-BE49-F238E27FC236}">
                <a16:creationId xmlns:a16="http://schemas.microsoft.com/office/drawing/2014/main" id="{6D6C0127-FD98-47FC-A43F-8DA5B067AE5D}"/>
              </a:ext>
            </a:extLst>
          </p:cNvPr>
          <p:cNvSpPr>
            <a:spLocks noGrp="1"/>
          </p:cNvSpPr>
          <p:nvPr>
            <p:ph type="sldNum" sz="quarter" idx="12"/>
          </p:nvPr>
        </p:nvSpPr>
        <p:spPr/>
        <p:txBody>
          <a:bodyPr/>
          <a:lstStyle/>
          <a:p>
            <a:fld id="{86ECCFAB-3752-46D0-A66C-8286CDEEC2C9}" type="slidenum">
              <a:rPr lang="it-IT" smtClean="0"/>
              <a:t>44</a:t>
            </a:fld>
            <a:endParaRPr lang="it-IT"/>
          </a:p>
        </p:txBody>
      </p:sp>
    </p:spTree>
    <p:extLst>
      <p:ext uri="{BB962C8B-B14F-4D97-AF65-F5344CB8AC3E}">
        <p14:creationId xmlns:p14="http://schemas.microsoft.com/office/powerpoint/2010/main" val="132233954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QPA - Privacy: le istruzioni del Garante sul registro dei trattamenti">
            <a:extLst>
              <a:ext uri="{FF2B5EF4-FFF2-40B4-BE49-F238E27FC236}">
                <a16:creationId xmlns:a16="http://schemas.microsoft.com/office/drawing/2014/main" id="{09A38104-D8E5-49B2-BB69-060B6F0BD5C7}"/>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25000"/>
          <a:stretch/>
        </p:blipFill>
        <p:spPr bwMode="auto">
          <a:xfrm>
            <a:off x="2"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10562" r="25779" b="4"/>
          <a:stretch/>
        </p:blipFill>
        <p:spPr>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solidFill>
            <a:srgbClr val="0E172A"/>
          </a:solidFill>
          <a:ln w="63500">
            <a:solidFill>
              <a:schemeClr val="tx1">
                <a:alpha val="80000"/>
              </a:schemeClr>
            </a:solidFill>
          </a:ln>
        </p:spPr>
      </p:pic>
      <p:sp>
        <p:nvSpPr>
          <p:cNvPr id="9" name="CasellaDiTesto 8">
            <a:extLst>
              <a:ext uri="{FF2B5EF4-FFF2-40B4-BE49-F238E27FC236}">
                <a16:creationId xmlns:a16="http://schemas.microsoft.com/office/drawing/2014/main" id="{2F219870-871B-4F3C-9292-351F94837B5A}"/>
              </a:ext>
            </a:extLst>
          </p:cNvPr>
          <p:cNvSpPr txBox="1"/>
          <p:nvPr/>
        </p:nvSpPr>
        <p:spPr>
          <a:xfrm>
            <a:off x="3013269" y="141641"/>
            <a:ext cx="6165470" cy="769441"/>
          </a:xfrm>
          <a:prstGeom prst="rect">
            <a:avLst/>
          </a:prstGeom>
          <a:solidFill>
            <a:srgbClr val="101B2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 Principi della Privacy</a:t>
            </a:r>
          </a:p>
        </p:txBody>
      </p:sp>
      <p:sp>
        <p:nvSpPr>
          <p:cNvPr id="2" name="CasellaDiTesto 1">
            <a:extLst>
              <a:ext uri="{FF2B5EF4-FFF2-40B4-BE49-F238E27FC236}">
                <a16:creationId xmlns:a16="http://schemas.microsoft.com/office/drawing/2014/main" id="{93F11445-9628-4A14-BDC4-520DD23B8A8B}"/>
              </a:ext>
            </a:extLst>
          </p:cNvPr>
          <p:cNvSpPr txBox="1"/>
          <p:nvPr/>
        </p:nvSpPr>
        <p:spPr>
          <a:xfrm>
            <a:off x="3397486" y="1192615"/>
            <a:ext cx="6564877" cy="3539430"/>
          </a:xfrm>
          <a:prstGeom prst="rect">
            <a:avLst/>
          </a:prstGeom>
          <a:noFill/>
        </p:spPr>
        <p:txBody>
          <a:bodyPr wrap="square" rtlCol="0">
            <a:spAutoFit/>
          </a:bodyPr>
          <a:lstStyle/>
          <a:p>
            <a:pPr algn="ctr"/>
            <a:r>
              <a:rPr lang="it-IT" sz="1600" dirty="0">
                <a:latin typeface="Century Gothic" panose="020B0502020202020204" pitchFamily="34" charset="0"/>
              </a:rPr>
              <a:t>La maggior parte delle leggi sulla privacy identifica un insieme di principi che determinano le responsabilità delle organizzazioni che gestiscono i dati personali e allo stesso tempo determinano i diritti delle persone. </a:t>
            </a:r>
          </a:p>
          <a:p>
            <a:pPr algn="ctr"/>
            <a:r>
              <a:rPr lang="it-IT" sz="1600" dirty="0">
                <a:latin typeface="Century Gothic" panose="020B0502020202020204" pitchFamily="34" charset="0"/>
              </a:rPr>
              <a:t>La conformità con successo a questi principi dipende da ciascuna organizzazione particolare e non è coperta dalla legge, ma almeno questi principi definiscono alcune linee guida generali.</a:t>
            </a:r>
          </a:p>
          <a:p>
            <a:pPr algn="ctr"/>
            <a:endParaRPr lang="it-IT" sz="1600" dirty="0">
              <a:latin typeface="Century Gothic" panose="020B0502020202020204" pitchFamily="34" charset="0"/>
            </a:endParaRPr>
          </a:p>
          <a:p>
            <a:pPr algn="ctr"/>
            <a:endParaRPr lang="it-IT" sz="1600" dirty="0">
              <a:latin typeface="Century Gothic" panose="020B0502020202020204" pitchFamily="34" charset="0"/>
            </a:endParaRPr>
          </a:p>
          <a:p>
            <a:pPr algn="ctr"/>
            <a:endParaRPr lang="it-IT" sz="1600" dirty="0">
              <a:latin typeface="Century Gothic" panose="020B0502020202020204" pitchFamily="34" charset="0"/>
            </a:endParaRPr>
          </a:p>
          <a:p>
            <a:pPr algn="ctr"/>
            <a:r>
              <a:rPr lang="it-IT" sz="1600" dirty="0">
                <a:latin typeface="Century Gothic" panose="020B0502020202020204" pitchFamily="34" charset="0"/>
              </a:rPr>
              <a:t>'Organizzazione per la cooperazione e lo sviluppo economico (</a:t>
            </a:r>
            <a:r>
              <a:rPr lang="it-IT" sz="1600" b="1" dirty="0">
                <a:latin typeface="Century Gothic" panose="020B0502020202020204" pitchFamily="34" charset="0"/>
              </a:rPr>
              <a:t>OCSE</a:t>
            </a:r>
            <a:r>
              <a:rPr lang="it-IT" sz="1600" dirty="0">
                <a:latin typeface="Century Gothic" panose="020B0502020202020204" pitchFamily="34" charset="0"/>
              </a:rPr>
              <a:t>) ha pubblicato 8 principi per la protezione della privacy e dei flussi transfrontalieri di dati personali.</a:t>
            </a:r>
          </a:p>
        </p:txBody>
      </p:sp>
      <p:sp>
        <p:nvSpPr>
          <p:cNvPr id="3" name="Segnaposto numero diapositiva 2">
            <a:extLst>
              <a:ext uri="{FF2B5EF4-FFF2-40B4-BE49-F238E27FC236}">
                <a16:creationId xmlns:a16="http://schemas.microsoft.com/office/drawing/2014/main" id="{5EC65BD6-B0EE-4957-9D91-F1232C11EC4E}"/>
              </a:ext>
            </a:extLst>
          </p:cNvPr>
          <p:cNvSpPr>
            <a:spLocks noGrp="1"/>
          </p:cNvSpPr>
          <p:nvPr>
            <p:ph type="sldNum" sz="quarter" idx="12"/>
          </p:nvPr>
        </p:nvSpPr>
        <p:spPr/>
        <p:txBody>
          <a:bodyPr/>
          <a:lstStyle/>
          <a:p>
            <a:fld id="{86ECCFAB-3752-46D0-A66C-8286CDEEC2C9}" type="slidenum">
              <a:rPr lang="it-IT" smtClean="0"/>
              <a:t>45</a:t>
            </a:fld>
            <a:endParaRPr lang="it-IT"/>
          </a:p>
        </p:txBody>
      </p:sp>
    </p:spTree>
    <p:extLst>
      <p:ext uri="{BB962C8B-B14F-4D97-AF65-F5344CB8AC3E}">
        <p14:creationId xmlns:p14="http://schemas.microsoft.com/office/powerpoint/2010/main" val="362830703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QPA - Privacy: le istruzioni del Garante sul registro dei trattamenti">
            <a:extLst>
              <a:ext uri="{FF2B5EF4-FFF2-40B4-BE49-F238E27FC236}">
                <a16:creationId xmlns:a16="http://schemas.microsoft.com/office/drawing/2014/main" id="{09A38104-D8E5-49B2-BB69-060B6F0BD5C7}"/>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25000"/>
          <a:stretch/>
        </p:blipFill>
        <p:spPr bwMode="auto">
          <a:xfrm>
            <a:off x="2"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10562" r="25779" b="4"/>
          <a:stretch/>
        </p:blipFill>
        <p:spPr>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solidFill>
            <a:srgbClr val="0E172A"/>
          </a:solidFill>
          <a:ln w="63500">
            <a:solidFill>
              <a:schemeClr val="tx1">
                <a:alpha val="80000"/>
              </a:schemeClr>
            </a:solidFill>
          </a:ln>
        </p:spPr>
      </p:pic>
      <p:sp>
        <p:nvSpPr>
          <p:cNvPr id="9" name="CasellaDiTesto 8">
            <a:extLst>
              <a:ext uri="{FF2B5EF4-FFF2-40B4-BE49-F238E27FC236}">
                <a16:creationId xmlns:a16="http://schemas.microsoft.com/office/drawing/2014/main" id="{2F219870-871B-4F3C-9292-351F94837B5A}"/>
              </a:ext>
            </a:extLst>
          </p:cNvPr>
          <p:cNvSpPr txBox="1"/>
          <p:nvPr/>
        </p:nvSpPr>
        <p:spPr>
          <a:xfrm>
            <a:off x="3013269" y="141641"/>
            <a:ext cx="6165470" cy="769441"/>
          </a:xfrm>
          <a:prstGeom prst="rect">
            <a:avLst/>
          </a:prstGeom>
          <a:solidFill>
            <a:srgbClr val="101B2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 Principi della Privacy</a:t>
            </a:r>
          </a:p>
        </p:txBody>
      </p:sp>
      <p:sp>
        <p:nvSpPr>
          <p:cNvPr id="2" name="CasellaDiTesto 1">
            <a:extLst>
              <a:ext uri="{FF2B5EF4-FFF2-40B4-BE49-F238E27FC236}">
                <a16:creationId xmlns:a16="http://schemas.microsoft.com/office/drawing/2014/main" id="{93F11445-9628-4A14-BDC4-520DD23B8A8B}"/>
              </a:ext>
            </a:extLst>
          </p:cNvPr>
          <p:cNvSpPr txBox="1"/>
          <p:nvPr/>
        </p:nvSpPr>
        <p:spPr>
          <a:xfrm>
            <a:off x="3397486" y="1139452"/>
            <a:ext cx="6564877" cy="830997"/>
          </a:xfrm>
          <a:prstGeom prst="rect">
            <a:avLst/>
          </a:prstGeom>
          <a:noFill/>
        </p:spPr>
        <p:txBody>
          <a:bodyPr wrap="square" rtlCol="0">
            <a:spAutoFit/>
          </a:bodyPr>
          <a:lstStyle/>
          <a:p>
            <a:pPr lvl="0" algn="ctr"/>
            <a:r>
              <a:rPr lang="it-IT" sz="1600" dirty="0">
                <a:solidFill>
                  <a:prstClr val="white"/>
                </a:solidFill>
                <a:latin typeface="Century Gothic" panose="020B0502020202020204" pitchFamily="34" charset="0"/>
              </a:rPr>
              <a:t>Questi principi, che sono stati rivisti nel 2013 da un gruppo di esperti e sono rimasti invariati, possono essere riassunti come segue:</a:t>
            </a:r>
            <a:endPar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aphicFrame>
        <p:nvGraphicFramePr>
          <p:cNvPr id="3" name="Tabella 3">
            <a:extLst>
              <a:ext uri="{FF2B5EF4-FFF2-40B4-BE49-F238E27FC236}">
                <a16:creationId xmlns:a16="http://schemas.microsoft.com/office/drawing/2014/main" id="{1CBEC849-942E-4723-B049-A02AD21EEFF6}"/>
              </a:ext>
            </a:extLst>
          </p:cNvPr>
          <p:cNvGraphicFramePr>
            <a:graphicFrameLocks noGrp="1"/>
          </p:cNvGraphicFramePr>
          <p:nvPr>
            <p:extLst>
              <p:ext uri="{D42A27DB-BD31-4B8C-83A1-F6EECF244321}">
                <p14:modId xmlns:p14="http://schemas.microsoft.com/office/powerpoint/2010/main" val="2038471744"/>
              </p:ext>
            </p:extLst>
          </p:nvPr>
        </p:nvGraphicFramePr>
        <p:xfrm>
          <a:off x="2968524" y="2044486"/>
          <a:ext cx="8905674" cy="3749040"/>
        </p:xfrm>
        <a:graphic>
          <a:graphicData uri="http://schemas.openxmlformats.org/drawingml/2006/table">
            <a:tbl>
              <a:tblPr firstRow="1" bandRow="1">
                <a:tableStyleId>{D7AC3CCA-C797-4891-BE02-D94E43425B78}</a:tableStyleId>
              </a:tblPr>
              <a:tblGrid>
                <a:gridCol w="4452837">
                  <a:extLst>
                    <a:ext uri="{9D8B030D-6E8A-4147-A177-3AD203B41FA5}">
                      <a16:colId xmlns:a16="http://schemas.microsoft.com/office/drawing/2014/main" val="3974198850"/>
                    </a:ext>
                  </a:extLst>
                </a:gridCol>
                <a:gridCol w="4452837">
                  <a:extLst>
                    <a:ext uri="{9D8B030D-6E8A-4147-A177-3AD203B41FA5}">
                      <a16:colId xmlns:a16="http://schemas.microsoft.com/office/drawing/2014/main" val="910059294"/>
                    </a:ext>
                  </a:extLst>
                </a:gridCol>
              </a:tblGrid>
              <a:tr h="341979">
                <a:tc>
                  <a:txBody>
                    <a:bodyPr/>
                    <a:lstStyle/>
                    <a:p>
                      <a:r>
                        <a:rPr lang="it-IT" sz="1100" dirty="0">
                          <a:solidFill>
                            <a:schemeClr val="tx1"/>
                          </a:solidFill>
                          <a:latin typeface="Century Gothic" panose="020B0502020202020204" pitchFamily="34" charset="0"/>
                        </a:rPr>
                        <a:t>Limitazione della raccolta</a:t>
                      </a:r>
                    </a:p>
                  </a:txBody>
                  <a:tcPr>
                    <a:noFill/>
                  </a:tcPr>
                </a:tc>
                <a:tc>
                  <a:txBody>
                    <a:bodyPr/>
                    <a:lstStyle/>
                    <a:p>
                      <a:r>
                        <a:rPr lang="it-IT" sz="1100" dirty="0">
                          <a:solidFill>
                            <a:schemeClr val="tx1"/>
                          </a:solidFill>
                          <a:latin typeface="Century Gothic" panose="020B0502020202020204" pitchFamily="34" charset="0"/>
                        </a:rPr>
                        <a:t>i dati personali devono essere raccolti con mezzi leciti e con il consenso dell'interessato.</a:t>
                      </a:r>
                    </a:p>
                  </a:txBody>
                  <a:tcPr>
                    <a:noFill/>
                  </a:tcPr>
                </a:tc>
                <a:extLst>
                  <a:ext uri="{0D108BD9-81ED-4DB2-BD59-A6C34878D82A}">
                    <a16:rowId xmlns:a16="http://schemas.microsoft.com/office/drawing/2014/main" val="2934186524"/>
                  </a:ext>
                </a:extLst>
              </a:tr>
              <a:tr h="370840">
                <a:tc>
                  <a:txBody>
                    <a:bodyPr/>
                    <a:lstStyle/>
                    <a:p>
                      <a:r>
                        <a:rPr lang="it-IT" sz="1100" b="1" dirty="0">
                          <a:solidFill>
                            <a:schemeClr val="tx1"/>
                          </a:solidFill>
                          <a:latin typeface="Century Gothic" panose="020B0502020202020204" pitchFamily="34" charset="0"/>
                        </a:rPr>
                        <a:t>Qualità dei dati</a:t>
                      </a:r>
                    </a:p>
                  </a:txBody>
                  <a:tcPr>
                    <a:noFill/>
                  </a:tcPr>
                </a:tc>
                <a:tc>
                  <a:txBody>
                    <a:bodyPr/>
                    <a:lstStyle/>
                    <a:p>
                      <a:r>
                        <a:rPr lang="it-IT" sz="1100" dirty="0">
                          <a:solidFill>
                            <a:schemeClr val="tx1"/>
                          </a:solidFill>
                          <a:latin typeface="Century Gothic" panose="020B0502020202020204" pitchFamily="34" charset="0"/>
                        </a:rPr>
                        <a:t>i dati personali devono essere accurati, completi e pertinenti allo scopo per il quale sono stati raccolti.</a:t>
                      </a:r>
                    </a:p>
                  </a:txBody>
                  <a:tcPr>
                    <a:noFill/>
                  </a:tcPr>
                </a:tc>
                <a:extLst>
                  <a:ext uri="{0D108BD9-81ED-4DB2-BD59-A6C34878D82A}">
                    <a16:rowId xmlns:a16="http://schemas.microsoft.com/office/drawing/2014/main" val="193072402"/>
                  </a:ext>
                </a:extLst>
              </a:tr>
              <a:tr h="370840">
                <a:tc>
                  <a:txBody>
                    <a:bodyPr/>
                    <a:lstStyle/>
                    <a:p>
                      <a:r>
                        <a:rPr lang="it-IT" sz="1100" b="1" dirty="0">
                          <a:solidFill>
                            <a:schemeClr val="tx1"/>
                          </a:solidFill>
                          <a:latin typeface="Century Gothic" panose="020B0502020202020204" pitchFamily="34" charset="0"/>
                        </a:rPr>
                        <a:t>Specifica delle finalità</a:t>
                      </a:r>
                    </a:p>
                  </a:txBody>
                  <a:tcPr>
                    <a:noFill/>
                  </a:tcPr>
                </a:tc>
                <a:tc>
                  <a:txBody>
                    <a:bodyPr/>
                    <a:lstStyle/>
                    <a:p>
                      <a:r>
                        <a:rPr lang="it-IT" sz="1100" dirty="0">
                          <a:solidFill>
                            <a:schemeClr val="tx1"/>
                          </a:solidFill>
                          <a:latin typeface="Century Gothic" panose="020B0502020202020204" pitchFamily="34" charset="0"/>
                        </a:rPr>
                        <a:t>l'interessato deve essere consapevole dello scopo per il quale i dati personali vengono raccolti entro il momento della raccolta dei dati.</a:t>
                      </a:r>
                    </a:p>
                  </a:txBody>
                  <a:tcPr>
                    <a:noFill/>
                  </a:tcPr>
                </a:tc>
                <a:extLst>
                  <a:ext uri="{0D108BD9-81ED-4DB2-BD59-A6C34878D82A}">
                    <a16:rowId xmlns:a16="http://schemas.microsoft.com/office/drawing/2014/main" val="982307177"/>
                  </a:ext>
                </a:extLst>
              </a:tr>
              <a:tr h="370840">
                <a:tc>
                  <a:txBody>
                    <a:bodyPr/>
                    <a:lstStyle/>
                    <a:p>
                      <a:r>
                        <a:rPr lang="it-IT" sz="1100" b="1" dirty="0">
                          <a:solidFill>
                            <a:schemeClr val="tx1"/>
                          </a:solidFill>
                          <a:latin typeface="Century Gothic" panose="020B0502020202020204" pitchFamily="34" charset="0"/>
                        </a:rPr>
                        <a:t>Limitazione d'uso</a:t>
                      </a:r>
                    </a:p>
                  </a:txBody>
                  <a:tcPr>
                    <a:noFill/>
                  </a:tcPr>
                </a:tc>
                <a:tc>
                  <a:txBody>
                    <a:bodyPr/>
                    <a:lstStyle/>
                    <a:p>
                      <a:r>
                        <a:rPr lang="it-IT" sz="1100" dirty="0">
                          <a:solidFill>
                            <a:schemeClr val="tx1"/>
                          </a:solidFill>
                          <a:latin typeface="Century Gothic" panose="020B0502020202020204" pitchFamily="34" charset="0"/>
                        </a:rPr>
                        <a:t>i dati personali non devono essere utilizzati per scopi diversi da quelli specificati al momento della raccolta.</a:t>
                      </a:r>
                    </a:p>
                  </a:txBody>
                  <a:tcPr>
                    <a:noFill/>
                  </a:tcPr>
                </a:tc>
                <a:extLst>
                  <a:ext uri="{0D108BD9-81ED-4DB2-BD59-A6C34878D82A}">
                    <a16:rowId xmlns:a16="http://schemas.microsoft.com/office/drawing/2014/main" val="1359612534"/>
                  </a:ext>
                </a:extLst>
              </a:tr>
              <a:tr h="370840">
                <a:tc>
                  <a:txBody>
                    <a:bodyPr/>
                    <a:lstStyle/>
                    <a:p>
                      <a:r>
                        <a:rPr lang="it-IT" sz="1100" b="1" dirty="0">
                          <a:solidFill>
                            <a:schemeClr val="tx1"/>
                          </a:solidFill>
                          <a:latin typeface="Century Gothic" panose="020B0502020202020204" pitchFamily="34" charset="0"/>
                        </a:rPr>
                        <a:t>Misure di sicurezza</a:t>
                      </a:r>
                    </a:p>
                  </a:txBody>
                  <a:tcPr>
                    <a:noFill/>
                  </a:tcPr>
                </a:tc>
                <a:tc>
                  <a:txBody>
                    <a:bodyPr/>
                    <a:lstStyle/>
                    <a:p>
                      <a:r>
                        <a:rPr lang="it-IT" sz="1100" dirty="0">
                          <a:solidFill>
                            <a:schemeClr val="tx1"/>
                          </a:solidFill>
                          <a:latin typeface="Century Gothic" panose="020B0502020202020204" pitchFamily="34" charset="0"/>
                        </a:rPr>
                        <a:t>i dati personali devono essere protetti da perdita, attacchi e uso improprio.</a:t>
                      </a:r>
                    </a:p>
                  </a:txBody>
                  <a:tcPr>
                    <a:noFill/>
                  </a:tcPr>
                </a:tc>
                <a:extLst>
                  <a:ext uri="{0D108BD9-81ED-4DB2-BD59-A6C34878D82A}">
                    <a16:rowId xmlns:a16="http://schemas.microsoft.com/office/drawing/2014/main" val="2158867477"/>
                  </a:ext>
                </a:extLst>
              </a:tr>
              <a:tr h="370840">
                <a:tc>
                  <a:txBody>
                    <a:bodyPr/>
                    <a:lstStyle/>
                    <a:p>
                      <a:r>
                        <a:rPr lang="it-IT" sz="1100" b="1" dirty="0">
                          <a:solidFill>
                            <a:schemeClr val="tx1"/>
                          </a:solidFill>
                          <a:latin typeface="Century Gothic" panose="020B0502020202020204" pitchFamily="34" charset="0"/>
                        </a:rPr>
                        <a:t>Apertura</a:t>
                      </a:r>
                    </a:p>
                  </a:txBody>
                  <a:tcPr>
                    <a:noFill/>
                  </a:tcPr>
                </a:tc>
                <a:tc>
                  <a:txBody>
                    <a:bodyPr/>
                    <a:lstStyle/>
                    <a:p>
                      <a:r>
                        <a:rPr lang="it-IT" sz="1100" dirty="0">
                          <a:solidFill>
                            <a:schemeClr val="tx1"/>
                          </a:solidFill>
                          <a:latin typeface="Century Gothic" panose="020B0502020202020204" pitchFamily="34" charset="0"/>
                        </a:rPr>
                        <a:t>L’interessato deve essere a conoscenza delle politiche, procedure e pratiche del titolare dei dati in relazione ai dati personali.</a:t>
                      </a:r>
                    </a:p>
                  </a:txBody>
                  <a:tcPr>
                    <a:noFill/>
                  </a:tcPr>
                </a:tc>
                <a:extLst>
                  <a:ext uri="{0D108BD9-81ED-4DB2-BD59-A6C34878D82A}">
                    <a16:rowId xmlns:a16="http://schemas.microsoft.com/office/drawing/2014/main" val="4121511271"/>
                  </a:ext>
                </a:extLst>
              </a:tr>
              <a:tr h="370840">
                <a:tc>
                  <a:txBody>
                    <a:bodyPr/>
                    <a:lstStyle/>
                    <a:p>
                      <a:r>
                        <a:rPr lang="it-IT" sz="1100" b="1" dirty="0">
                          <a:solidFill>
                            <a:schemeClr val="tx1"/>
                          </a:solidFill>
                          <a:latin typeface="Century Gothic" panose="020B0502020202020204" pitchFamily="34" charset="0"/>
                        </a:rPr>
                        <a:t>Partecipazione individuale</a:t>
                      </a:r>
                    </a:p>
                  </a:txBody>
                  <a:tcPr>
                    <a:noFill/>
                  </a:tcPr>
                </a:tc>
                <a:tc>
                  <a:txBody>
                    <a:bodyPr/>
                    <a:lstStyle/>
                    <a:p>
                      <a:r>
                        <a:rPr lang="it-IT" sz="1100" dirty="0">
                          <a:solidFill>
                            <a:schemeClr val="tx1"/>
                          </a:solidFill>
                          <a:latin typeface="Century Gothic" panose="020B0502020202020204" pitchFamily="34" charset="0"/>
                        </a:rPr>
                        <a:t>l'interessato deve essere in grado di accedere ai propri dati e di chiedere correzioni entro un termine ragionevole.</a:t>
                      </a:r>
                    </a:p>
                  </a:txBody>
                  <a:tcPr>
                    <a:noFill/>
                  </a:tcPr>
                </a:tc>
                <a:extLst>
                  <a:ext uri="{0D108BD9-81ED-4DB2-BD59-A6C34878D82A}">
                    <a16:rowId xmlns:a16="http://schemas.microsoft.com/office/drawing/2014/main" val="2424384894"/>
                  </a:ext>
                </a:extLst>
              </a:tr>
              <a:tr h="370840">
                <a:tc>
                  <a:txBody>
                    <a:bodyPr/>
                    <a:lstStyle/>
                    <a:p>
                      <a:r>
                        <a:rPr lang="it-IT" sz="1100" b="1" dirty="0">
                          <a:solidFill>
                            <a:schemeClr val="tx1"/>
                          </a:solidFill>
                          <a:latin typeface="Century Gothic" panose="020B0502020202020204" pitchFamily="34" charset="0"/>
                        </a:rPr>
                        <a:t>Responsabilità</a:t>
                      </a:r>
                    </a:p>
                  </a:txBody>
                  <a:tcPr>
                    <a:noFill/>
                  </a:tcPr>
                </a:tc>
                <a:tc>
                  <a:txBody>
                    <a:bodyPr/>
                    <a:lstStyle/>
                    <a:p>
                      <a:r>
                        <a:rPr lang="it-IT" sz="1100" dirty="0">
                          <a:solidFill>
                            <a:schemeClr val="tx1"/>
                          </a:solidFill>
                          <a:latin typeface="Century Gothic" panose="020B0502020202020204" pitchFamily="34" charset="0"/>
                        </a:rPr>
                        <a:t> il responsabile del trattamento dei dati è ritenuto responsabile per il mancato rispetto di uno qualsiasi dei suddetti principi</a:t>
                      </a:r>
                    </a:p>
                  </a:txBody>
                  <a:tcPr>
                    <a:noFill/>
                  </a:tcPr>
                </a:tc>
                <a:extLst>
                  <a:ext uri="{0D108BD9-81ED-4DB2-BD59-A6C34878D82A}">
                    <a16:rowId xmlns:a16="http://schemas.microsoft.com/office/drawing/2014/main" val="3651152817"/>
                  </a:ext>
                </a:extLst>
              </a:tr>
            </a:tbl>
          </a:graphicData>
        </a:graphic>
      </p:graphicFrame>
      <p:sp>
        <p:nvSpPr>
          <p:cNvPr id="11" name="CasellaDiTesto 10">
            <a:extLst>
              <a:ext uri="{FF2B5EF4-FFF2-40B4-BE49-F238E27FC236}">
                <a16:creationId xmlns:a16="http://schemas.microsoft.com/office/drawing/2014/main" id="{01324FC6-3294-4CAA-A2D7-A571758CBF4C}"/>
              </a:ext>
            </a:extLst>
          </p:cNvPr>
          <p:cNvSpPr txBox="1"/>
          <p:nvPr/>
        </p:nvSpPr>
        <p:spPr>
          <a:xfrm>
            <a:off x="606364" y="6072056"/>
            <a:ext cx="11281144" cy="461665"/>
          </a:xfrm>
          <a:prstGeom prst="rect">
            <a:avLst/>
          </a:prstGeom>
          <a:noFill/>
        </p:spPr>
        <p:txBody>
          <a:bodyPr wrap="square" rtlCol="0">
            <a:spAutoFit/>
          </a:bodyPr>
          <a:lstStyle/>
          <a:p>
            <a:pPr lvl="0" algn="ctr"/>
            <a:r>
              <a:rPr lang="it-IT" sz="1200" dirty="0">
                <a:solidFill>
                  <a:prstClr val="white"/>
                </a:solidFill>
                <a:latin typeface="Century Gothic" panose="020B0502020202020204" pitchFamily="34" charset="0"/>
              </a:rPr>
              <a:t>Si noti che tutte queste leggi includono alcune limitazioni e restrizioni ai principi sulla privacy considerati in esse. Queste restrizioni sono incluse come meccanismo per proteggere, tra l'altro, la sicurezza nazionale o pubblica, assicurare i diritti e le libertà altrui o prevenire e perseguire attività criminali.</a:t>
            </a:r>
            <a:endParaRPr kumimoji="0" lang="it-IT"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Segnaposto numero diapositiva 3">
            <a:extLst>
              <a:ext uri="{FF2B5EF4-FFF2-40B4-BE49-F238E27FC236}">
                <a16:creationId xmlns:a16="http://schemas.microsoft.com/office/drawing/2014/main" id="{9132820F-8CE1-47CE-A940-3F6F3FBD8436}"/>
              </a:ext>
            </a:extLst>
          </p:cNvPr>
          <p:cNvSpPr>
            <a:spLocks noGrp="1"/>
          </p:cNvSpPr>
          <p:nvPr>
            <p:ph type="sldNum" sz="quarter" idx="12"/>
          </p:nvPr>
        </p:nvSpPr>
        <p:spPr/>
        <p:txBody>
          <a:bodyPr/>
          <a:lstStyle/>
          <a:p>
            <a:fld id="{86ECCFAB-3752-46D0-A66C-8286CDEEC2C9}" type="slidenum">
              <a:rPr lang="it-IT" smtClean="0"/>
              <a:t>46</a:t>
            </a:fld>
            <a:endParaRPr lang="it-IT"/>
          </a:p>
        </p:txBody>
      </p:sp>
    </p:spTree>
    <p:extLst>
      <p:ext uri="{BB962C8B-B14F-4D97-AF65-F5344CB8AC3E}">
        <p14:creationId xmlns:p14="http://schemas.microsoft.com/office/powerpoint/2010/main" val="132493005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QPA - Privacy: le istruzioni del Garante sul registro dei trattamenti">
            <a:extLst>
              <a:ext uri="{FF2B5EF4-FFF2-40B4-BE49-F238E27FC236}">
                <a16:creationId xmlns:a16="http://schemas.microsoft.com/office/drawing/2014/main" id="{09A38104-D8E5-49B2-BB69-060B6F0BD5C7}"/>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25000"/>
          <a:stretch/>
        </p:blipFill>
        <p:spPr bwMode="auto">
          <a:xfrm>
            <a:off x="2"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10562" r="25779" b="4"/>
          <a:stretch/>
        </p:blipFill>
        <p:spPr>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solidFill>
            <a:srgbClr val="0E172A"/>
          </a:solidFill>
          <a:ln w="63500">
            <a:solidFill>
              <a:schemeClr val="tx1">
                <a:alpha val="80000"/>
              </a:schemeClr>
            </a:solidFill>
          </a:ln>
        </p:spPr>
      </p:pic>
      <p:sp>
        <p:nvSpPr>
          <p:cNvPr id="9" name="CasellaDiTesto 8">
            <a:extLst>
              <a:ext uri="{FF2B5EF4-FFF2-40B4-BE49-F238E27FC236}">
                <a16:creationId xmlns:a16="http://schemas.microsoft.com/office/drawing/2014/main" id="{2F219870-871B-4F3C-9292-351F94837B5A}"/>
              </a:ext>
            </a:extLst>
          </p:cNvPr>
          <p:cNvSpPr txBox="1"/>
          <p:nvPr/>
        </p:nvSpPr>
        <p:spPr>
          <a:xfrm>
            <a:off x="3562299" y="141641"/>
            <a:ext cx="5067414" cy="769441"/>
          </a:xfrm>
          <a:prstGeom prst="rect">
            <a:avLst/>
          </a:prstGeom>
          <a:solidFill>
            <a:srgbClr val="101B2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Privacy Standards</a:t>
            </a:r>
          </a:p>
        </p:txBody>
      </p:sp>
      <p:sp>
        <p:nvSpPr>
          <p:cNvPr id="2" name="CasellaDiTesto 1">
            <a:extLst>
              <a:ext uri="{FF2B5EF4-FFF2-40B4-BE49-F238E27FC236}">
                <a16:creationId xmlns:a16="http://schemas.microsoft.com/office/drawing/2014/main" id="{93F11445-9628-4A14-BDC4-520DD23B8A8B}"/>
              </a:ext>
            </a:extLst>
          </p:cNvPr>
          <p:cNvSpPr txBox="1"/>
          <p:nvPr/>
        </p:nvSpPr>
        <p:spPr>
          <a:xfrm>
            <a:off x="3397486" y="1192615"/>
            <a:ext cx="6564877" cy="2062103"/>
          </a:xfrm>
          <a:prstGeom prst="rect">
            <a:avLst/>
          </a:prstGeom>
          <a:noFill/>
        </p:spPr>
        <p:txBody>
          <a:bodyPr wrap="square" rtlCol="0">
            <a:spAutoFit/>
          </a:bodyPr>
          <a:lstStyle/>
          <a:p>
            <a:pPr lvl="0" algn="ctr"/>
            <a:r>
              <a:rPr lang="it-IT" sz="1600" dirty="0">
                <a:solidFill>
                  <a:prstClr val="white"/>
                </a:solidFill>
                <a:latin typeface="Century Gothic" panose="020B0502020202020204" pitchFamily="34" charset="0"/>
              </a:rPr>
              <a:t>Uno standard tecnico è un documento che fornisce una serie di regole, istruzioni o metodi per ottenere risultati uniformi su diversi prodotti o sistemi. </a:t>
            </a:r>
          </a:p>
          <a:p>
            <a:pPr lvl="0" algn="ctr"/>
            <a:r>
              <a:rPr lang="it-IT" sz="1600" dirty="0">
                <a:solidFill>
                  <a:prstClr val="white"/>
                </a:solidFill>
                <a:latin typeface="Century Gothic" panose="020B0502020202020204" pitchFamily="34" charset="0"/>
              </a:rPr>
              <a:t>Gli standard sono per lo più sviluppati </a:t>
            </a:r>
            <a:r>
              <a:rPr lang="it-IT" sz="1600">
                <a:solidFill>
                  <a:prstClr val="white"/>
                </a:solidFill>
                <a:latin typeface="Century Gothic" panose="020B0502020202020204" pitchFamily="34" charset="0"/>
              </a:rPr>
              <a:t>da organizzazioni </a:t>
            </a:r>
            <a:r>
              <a:rPr lang="it-IT" sz="1600" dirty="0">
                <a:solidFill>
                  <a:prstClr val="white"/>
                </a:solidFill>
                <a:latin typeface="Century Gothic" panose="020B0502020202020204" pitchFamily="34" charset="0"/>
              </a:rPr>
              <a:t>dopo un rigoroso processo che coinvolge numerosi esperti tecnici nell'area. </a:t>
            </a:r>
          </a:p>
          <a:p>
            <a:pPr lvl="0" algn="ctr"/>
            <a:r>
              <a:rPr lang="it-IT" sz="1600" dirty="0">
                <a:solidFill>
                  <a:prstClr val="white"/>
                </a:solidFill>
                <a:latin typeface="Century Gothic" panose="020B0502020202020204" pitchFamily="34" charset="0"/>
              </a:rPr>
              <a:t>Alcune organizzazioni hanno sviluppato standard incentrati sulla protezione dei dati e sulla privacy in diversi settori</a:t>
            </a:r>
          </a:p>
        </p:txBody>
      </p:sp>
      <p:pic>
        <p:nvPicPr>
          <p:cNvPr id="7170" name="Picture 2" descr="Che cos'è la certificazione ISO? - Home Green Home Blog">
            <a:extLst>
              <a:ext uri="{FF2B5EF4-FFF2-40B4-BE49-F238E27FC236}">
                <a16:creationId xmlns:a16="http://schemas.microsoft.com/office/drawing/2014/main" id="{A4B03423-0F79-416A-A64B-4A85839CF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1279" y="4220923"/>
            <a:ext cx="2069693" cy="923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2" name="Picture 4" descr="Commissione elettrotecnica internazionale - Wikipedia">
            <a:extLst>
              <a:ext uri="{FF2B5EF4-FFF2-40B4-BE49-F238E27FC236}">
                <a16:creationId xmlns:a16="http://schemas.microsoft.com/office/drawing/2014/main" id="{5E5F6A7A-3E1E-47A3-BC59-7C40992C4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0851" y="4220923"/>
            <a:ext cx="1534554" cy="1534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 name="Connettore curvo 3">
            <a:extLst>
              <a:ext uri="{FF2B5EF4-FFF2-40B4-BE49-F238E27FC236}">
                <a16:creationId xmlns:a16="http://schemas.microsoft.com/office/drawing/2014/main" id="{CCFB2747-17B3-4ED1-B0BE-5C3519379EAD}"/>
              </a:ext>
            </a:extLst>
          </p:cNvPr>
          <p:cNvCxnSpPr>
            <a:stCxn id="7170" idx="0"/>
            <a:endCxn id="2" idx="2"/>
          </p:cNvCxnSpPr>
          <p:nvPr/>
        </p:nvCxnSpPr>
        <p:spPr>
          <a:xfrm rot="5400000" flipH="1" flipV="1">
            <a:off x="4809923" y="2350922"/>
            <a:ext cx="966205" cy="2773799"/>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3" name="Connettore curvo 12">
            <a:extLst>
              <a:ext uri="{FF2B5EF4-FFF2-40B4-BE49-F238E27FC236}">
                <a16:creationId xmlns:a16="http://schemas.microsoft.com/office/drawing/2014/main" id="{7057550B-586E-4813-A372-BF5F12D01E78}"/>
              </a:ext>
            </a:extLst>
          </p:cNvPr>
          <p:cNvCxnSpPr>
            <a:cxnSpLocks/>
            <a:stCxn id="7172" idx="0"/>
            <a:endCxn id="2" idx="2"/>
          </p:cNvCxnSpPr>
          <p:nvPr/>
        </p:nvCxnSpPr>
        <p:spPr>
          <a:xfrm rot="16200000" flipV="1">
            <a:off x="7395925" y="2538719"/>
            <a:ext cx="966205" cy="239820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2C195FEB-63B9-4471-A8D1-9AE326F8211C}"/>
              </a:ext>
            </a:extLst>
          </p:cNvPr>
          <p:cNvSpPr>
            <a:spLocks noGrp="1"/>
          </p:cNvSpPr>
          <p:nvPr>
            <p:ph type="sldNum" sz="quarter" idx="12"/>
          </p:nvPr>
        </p:nvSpPr>
        <p:spPr/>
        <p:txBody>
          <a:bodyPr/>
          <a:lstStyle/>
          <a:p>
            <a:fld id="{86ECCFAB-3752-46D0-A66C-8286CDEEC2C9}" type="slidenum">
              <a:rPr lang="it-IT" smtClean="0"/>
              <a:t>47</a:t>
            </a:fld>
            <a:endParaRPr lang="it-IT"/>
          </a:p>
        </p:txBody>
      </p:sp>
    </p:spTree>
    <p:extLst>
      <p:ext uri="{BB962C8B-B14F-4D97-AF65-F5344CB8AC3E}">
        <p14:creationId xmlns:p14="http://schemas.microsoft.com/office/powerpoint/2010/main" val="396883285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E172A"/>
          </a:solidFill>
        </p:spPr>
      </p:pic>
      <p:sp>
        <p:nvSpPr>
          <p:cNvPr id="6" name="CasellaDiTesto 5">
            <a:extLst>
              <a:ext uri="{FF2B5EF4-FFF2-40B4-BE49-F238E27FC236}">
                <a16:creationId xmlns:a16="http://schemas.microsoft.com/office/drawing/2014/main" id="{C11A67B2-2E23-4E31-8CD7-7A3D13A69B82}"/>
              </a:ext>
            </a:extLst>
          </p:cNvPr>
          <p:cNvSpPr txBox="1"/>
          <p:nvPr/>
        </p:nvSpPr>
        <p:spPr>
          <a:xfrm>
            <a:off x="1374195" y="83909"/>
            <a:ext cx="9443611" cy="646331"/>
          </a:xfrm>
          <a:prstGeom prst="rect">
            <a:avLst/>
          </a:prstGeom>
          <a:solidFill>
            <a:srgbClr val="0C1527"/>
          </a:solidFill>
          <a:ln>
            <a:solidFill>
              <a:schemeClr val="tx1"/>
            </a:solidFill>
          </a:ln>
        </p:spPr>
        <p:txBody>
          <a:bodyPr wrap="none" rtlCol="0">
            <a:spAutoFit/>
          </a:bodyPr>
          <a:lstStyle/>
          <a:p>
            <a:pPr lvl="0" algn="ctr"/>
            <a:r>
              <a:rPr lang="it-IT" sz="3600" b="1" dirty="0">
                <a:solidFill>
                  <a:prstClr val="white"/>
                </a:solidFill>
                <a:latin typeface="Century Gothic" panose="020B0502020202020204" pitchFamily="34" charset="0"/>
              </a:rPr>
              <a:t>Sfide per la privacy nella Digital Forensics</a:t>
            </a:r>
            <a:endParaRPr kumimoji="0" lang="it-IT" sz="3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1137137" y="730240"/>
            <a:ext cx="9917723" cy="830997"/>
          </a:xfrm>
          <a:prstGeom prst="rect">
            <a:avLst/>
          </a:prstGeom>
          <a:noFill/>
        </p:spPr>
        <p:txBody>
          <a:bodyPr wrap="square" rtlCol="0">
            <a:spAutoFit/>
          </a:bodyPr>
          <a:lstStyle/>
          <a:p>
            <a:pPr lvl="0" algn="ctr"/>
            <a:r>
              <a:rPr lang="it-IT" sz="1600" i="1" dirty="0">
                <a:solidFill>
                  <a:prstClr val="white"/>
                </a:solidFill>
                <a:latin typeface="Century Gothic" panose="020B0502020202020204" pitchFamily="34" charset="0"/>
              </a:rPr>
              <a:t>Considerando le principali caratteristiche dell'attuale ecosistema di tecnologie e le sfide della scienza forense digitale riassunte nella tabella precedente, un elenco delle sfide della privacy motivate dalla Digital forensics è fornito nella tabella seguente:</a:t>
            </a:r>
            <a:endParaRPr kumimoji="0" lang="it-IT" sz="1600"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aphicFrame>
        <p:nvGraphicFramePr>
          <p:cNvPr id="7" name="Tabella 2">
            <a:extLst>
              <a:ext uri="{FF2B5EF4-FFF2-40B4-BE49-F238E27FC236}">
                <a16:creationId xmlns:a16="http://schemas.microsoft.com/office/drawing/2014/main" id="{50666952-ABA1-4089-A84A-229075A40F72}"/>
              </a:ext>
            </a:extLst>
          </p:cNvPr>
          <p:cNvGraphicFramePr>
            <a:graphicFrameLocks noGrp="1"/>
          </p:cNvGraphicFramePr>
          <p:nvPr>
            <p:extLst>
              <p:ext uri="{D42A27DB-BD31-4B8C-83A1-F6EECF244321}">
                <p14:modId xmlns:p14="http://schemas.microsoft.com/office/powerpoint/2010/main" val="2816296159"/>
              </p:ext>
            </p:extLst>
          </p:nvPr>
        </p:nvGraphicFramePr>
        <p:xfrm>
          <a:off x="689342" y="1921536"/>
          <a:ext cx="10813312" cy="4572666"/>
        </p:xfrm>
        <a:graphic>
          <a:graphicData uri="http://schemas.openxmlformats.org/drawingml/2006/table">
            <a:tbl>
              <a:tblPr firstRow="1" bandRow="1">
                <a:tableStyleId>{D03447BB-5D67-496B-8E87-E561075AD55C}</a:tableStyleId>
              </a:tblPr>
              <a:tblGrid>
                <a:gridCol w="4335251">
                  <a:extLst>
                    <a:ext uri="{9D8B030D-6E8A-4147-A177-3AD203B41FA5}">
                      <a16:colId xmlns:a16="http://schemas.microsoft.com/office/drawing/2014/main" val="3576852853"/>
                    </a:ext>
                  </a:extLst>
                </a:gridCol>
                <a:gridCol w="6478061">
                  <a:extLst>
                    <a:ext uri="{9D8B030D-6E8A-4147-A177-3AD203B41FA5}">
                      <a16:colId xmlns:a16="http://schemas.microsoft.com/office/drawing/2014/main" val="1768058530"/>
                    </a:ext>
                  </a:extLst>
                </a:gridCol>
              </a:tblGrid>
              <a:tr h="331445">
                <a:tc>
                  <a:txBody>
                    <a:bodyPr/>
                    <a:lstStyle/>
                    <a:p>
                      <a:r>
                        <a:rPr lang="it-IT" dirty="0"/>
                        <a:t>Procedure Forensi</a:t>
                      </a:r>
                    </a:p>
                  </a:txBody>
                  <a:tcPr/>
                </a:tc>
                <a:tc>
                  <a:txBody>
                    <a:bodyPr/>
                    <a:lstStyle/>
                    <a:p>
                      <a:r>
                        <a:rPr lang="it-IT" dirty="0"/>
                        <a:t>Problemi di privacy</a:t>
                      </a:r>
                    </a:p>
                  </a:txBody>
                  <a:tcPr/>
                </a:tc>
                <a:extLst>
                  <a:ext uri="{0D108BD9-81ED-4DB2-BD59-A6C34878D82A}">
                    <a16:rowId xmlns:a16="http://schemas.microsoft.com/office/drawing/2014/main" val="1150424834"/>
                  </a:ext>
                </a:extLst>
              </a:tr>
              <a:tr h="442293">
                <a:tc>
                  <a:txBody>
                    <a:bodyPr/>
                    <a:lstStyle/>
                    <a:p>
                      <a:r>
                        <a:rPr lang="it-IT" sz="1400" dirty="0">
                          <a:solidFill>
                            <a:schemeClr val="bg1"/>
                          </a:solidFill>
                        </a:rPr>
                        <a:t>Acquisizione / raccolta indiscriminata di dati digitali</a:t>
                      </a:r>
                    </a:p>
                  </a:txBody>
                  <a:tcPr>
                    <a:solidFill>
                      <a:schemeClr val="tx1">
                        <a:lumMod val="75000"/>
                        <a:lumOff val="25000"/>
                      </a:schemeClr>
                    </a:solidFill>
                  </a:tcPr>
                </a:tc>
                <a:tc>
                  <a:txBody>
                    <a:bodyPr/>
                    <a:lstStyle/>
                    <a:p>
                      <a:r>
                        <a:rPr lang="it-IT" sz="1400" dirty="0">
                          <a:solidFill>
                            <a:schemeClr val="bg1"/>
                          </a:solidFill>
                        </a:rPr>
                        <a:t>La violazione della privacy di terzi (TPPB) deve essere evitata</a:t>
                      </a:r>
                    </a:p>
                  </a:txBody>
                  <a:tcPr>
                    <a:solidFill>
                      <a:schemeClr val="tx1">
                        <a:lumMod val="75000"/>
                        <a:lumOff val="25000"/>
                      </a:schemeClr>
                    </a:solidFill>
                  </a:tcPr>
                </a:tc>
                <a:extLst>
                  <a:ext uri="{0D108BD9-81ED-4DB2-BD59-A6C34878D82A}">
                    <a16:rowId xmlns:a16="http://schemas.microsoft.com/office/drawing/2014/main" val="932724646"/>
                  </a:ext>
                </a:extLst>
              </a:tr>
              <a:tr h="512133">
                <a:tc>
                  <a:txBody>
                    <a:bodyPr/>
                    <a:lstStyle/>
                    <a:p>
                      <a:r>
                        <a:rPr lang="it-IT" sz="1400" dirty="0">
                          <a:solidFill>
                            <a:schemeClr val="bg1"/>
                          </a:solidFill>
                        </a:rPr>
                        <a:t>Le immagini del disco completo vengono create e analizzate</a:t>
                      </a:r>
                    </a:p>
                  </a:txBody>
                  <a:tcPr>
                    <a:solidFill>
                      <a:schemeClr val="tx1">
                        <a:lumMod val="75000"/>
                        <a:lumOff val="25000"/>
                      </a:schemeClr>
                    </a:solidFill>
                  </a:tcPr>
                </a:tc>
                <a:tc>
                  <a:txBody>
                    <a:bodyPr/>
                    <a:lstStyle/>
                    <a:p>
                      <a:r>
                        <a:rPr lang="it-IT" sz="1400" dirty="0">
                          <a:solidFill>
                            <a:schemeClr val="bg1"/>
                          </a:solidFill>
                        </a:rPr>
                        <a:t>i file cancellati possono portare a false accuse</a:t>
                      </a:r>
                    </a:p>
                  </a:txBody>
                  <a:tcPr>
                    <a:solidFill>
                      <a:schemeClr val="tx1">
                        <a:lumMod val="75000"/>
                        <a:lumOff val="25000"/>
                      </a:schemeClr>
                    </a:solidFill>
                  </a:tcPr>
                </a:tc>
                <a:extLst>
                  <a:ext uri="{0D108BD9-81ED-4DB2-BD59-A6C34878D82A}">
                    <a16:rowId xmlns:a16="http://schemas.microsoft.com/office/drawing/2014/main" val="1005342947"/>
                  </a:ext>
                </a:extLst>
              </a:tr>
              <a:tr h="442293">
                <a:tc>
                  <a:txBody>
                    <a:bodyPr/>
                    <a:lstStyle/>
                    <a:p>
                      <a:r>
                        <a:rPr lang="it-IT" sz="1400" dirty="0">
                          <a:solidFill>
                            <a:schemeClr val="bg1"/>
                          </a:solidFill>
                        </a:rPr>
                        <a:t>I dati possono essere raccolti da dispositivi personali</a:t>
                      </a:r>
                    </a:p>
                  </a:txBody>
                  <a:tcPr>
                    <a:solidFill>
                      <a:schemeClr val="tx1">
                        <a:lumMod val="75000"/>
                        <a:lumOff val="25000"/>
                      </a:schemeClr>
                    </a:solidFill>
                  </a:tcPr>
                </a:tc>
                <a:tc>
                  <a:txBody>
                    <a:bodyPr/>
                    <a:lstStyle/>
                    <a:p>
                      <a:r>
                        <a:rPr lang="it-IT" sz="1400" dirty="0">
                          <a:solidFill>
                            <a:schemeClr val="bg1"/>
                          </a:solidFill>
                        </a:rPr>
                        <a:t>Necessità di consensi informati completi e comprensibili da parte degli utenti</a:t>
                      </a:r>
                    </a:p>
                  </a:txBody>
                  <a:tcPr>
                    <a:solidFill>
                      <a:schemeClr val="tx1">
                        <a:lumMod val="75000"/>
                        <a:lumOff val="25000"/>
                      </a:schemeClr>
                    </a:solidFill>
                  </a:tcPr>
                </a:tc>
                <a:extLst>
                  <a:ext uri="{0D108BD9-81ED-4DB2-BD59-A6C34878D82A}">
                    <a16:rowId xmlns:a16="http://schemas.microsoft.com/office/drawing/2014/main" val="2875686305"/>
                  </a:ext>
                </a:extLst>
              </a:tr>
              <a:tr h="331445">
                <a:tc>
                  <a:txBody>
                    <a:bodyPr/>
                    <a:lstStyle/>
                    <a:p>
                      <a:pPr fontAlgn="t"/>
                      <a:r>
                        <a:rPr lang="it-IT" sz="1400" b="0" i="0" kern="1200" dirty="0">
                          <a:solidFill>
                            <a:schemeClr val="lt1"/>
                          </a:solidFill>
                          <a:effectLst/>
                          <a:latin typeface="+mn-lt"/>
                          <a:ea typeface="+mn-ea"/>
                          <a:cs typeface="+mn-cs"/>
                        </a:rPr>
                        <a:t>Durante l'indagine, i dati da acquisire possono essere ospitati su server in diversi paesi</a:t>
                      </a:r>
                    </a:p>
                  </a:txBody>
                  <a:tcPr>
                    <a:solidFill>
                      <a:schemeClr val="tx1">
                        <a:lumMod val="75000"/>
                        <a:lumOff val="25000"/>
                      </a:schemeClr>
                    </a:solidFill>
                  </a:tcPr>
                </a:tc>
                <a:tc>
                  <a:txBody>
                    <a:bodyPr/>
                    <a:lstStyle/>
                    <a:p>
                      <a:r>
                        <a:rPr lang="it-IT" sz="1400" dirty="0">
                          <a:solidFill>
                            <a:schemeClr val="bg1"/>
                          </a:solidFill>
                        </a:rPr>
                        <a:t>Diverse giurisdizioni possono comprendere la privacy in modo diverso</a:t>
                      </a:r>
                    </a:p>
                  </a:txBody>
                  <a:tcPr>
                    <a:solidFill>
                      <a:schemeClr val="tx1">
                        <a:lumMod val="75000"/>
                        <a:lumOff val="25000"/>
                      </a:schemeClr>
                    </a:solidFill>
                  </a:tcPr>
                </a:tc>
                <a:extLst>
                  <a:ext uri="{0D108BD9-81ED-4DB2-BD59-A6C34878D82A}">
                    <a16:rowId xmlns:a16="http://schemas.microsoft.com/office/drawing/2014/main" val="2820006838"/>
                  </a:ext>
                </a:extLst>
              </a:tr>
              <a:tr h="331445">
                <a:tc>
                  <a:txBody>
                    <a:bodyPr/>
                    <a:lstStyle/>
                    <a:p>
                      <a:r>
                        <a:rPr lang="it-IT" sz="1400" dirty="0">
                          <a:solidFill>
                            <a:schemeClr val="bg1"/>
                          </a:solidFill>
                        </a:rPr>
                        <a:t>I mandati possono essere necessari durante le indagini </a:t>
                      </a:r>
                    </a:p>
                  </a:txBody>
                  <a:tcPr>
                    <a:solidFill>
                      <a:schemeClr val="tx1">
                        <a:lumMod val="75000"/>
                        <a:lumOff val="25000"/>
                      </a:schemeClr>
                    </a:solidFill>
                  </a:tcPr>
                </a:tc>
                <a:tc>
                  <a:txBody>
                    <a:bodyPr/>
                    <a:lstStyle/>
                    <a:p>
                      <a:r>
                        <a:rPr lang="it-IT" sz="1400" dirty="0">
                          <a:solidFill>
                            <a:schemeClr val="bg1"/>
                          </a:solidFill>
                        </a:rPr>
                        <a:t>Corrispondenza delle politiche sulla privacy e dei mandati (definiti formalmente) per l'analisi automatizzata.</a:t>
                      </a:r>
                    </a:p>
                  </a:txBody>
                  <a:tcPr>
                    <a:solidFill>
                      <a:schemeClr val="tx1">
                        <a:lumMod val="75000"/>
                        <a:lumOff val="25000"/>
                      </a:schemeClr>
                    </a:solidFill>
                  </a:tcPr>
                </a:tc>
                <a:extLst>
                  <a:ext uri="{0D108BD9-81ED-4DB2-BD59-A6C34878D82A}">
                    <a16:rowId xmlns:a16="http://schemas.microsoft.com/office/drawing/2014/main" val="568028744"/>
                  </a:ext>
                </a:extLst>
              </a:tr>
              <a:tr h="442293">
                <a:tc>
                  <a:txBody>
                    <a:bodyPr/>
                    <a:lstStyle/>
                    <a:p>
                      <a:pPr rtl="0"/>
                      <a:r>
                        <a:rPr lang="it-IT" sz="1400" b="0" i="0" kern="1200" dirty="0">
                          <a:solidFill>
                            <a:schemeClr val="lt1"/>
                          </a:solidFill>
                          <a:effectLst/>
                          <a:latin typeface="+mn-lt"/>
                          <a:ea typeface="+mn-ea"/>
                          <a:cs typeface="+mn-cs"/>
                        </a:rPr>
                        <a:t>La correlazione è necessaria per costruire una sequenza temporale</a:t>
                      </a:r>
                    </a:p>
                  </a:txBody>
                  <a:tcPr>
                    <a:solidFill>
                      <a:schemeClr val="tx1">
                        <a:lumMod val="75000"/>
                        <a:lumOff val="25000"/>
                      </a:schemeClr>
                    </a:solidFill>
                  </a:tcPr>
                </a:tc>
                <a:tc>
                  <a:txBody>
                    <a:bodyPr/>
                    <a:lstStyle/>
                    <a:p>
                      <a:r>
                        <a:rPr lang="it-IT" sz="1400" dirty="0">
                          <a:solidFill>
                            <a:schemeClr val="bg1"/>
                          </a:solidFill>
                        </a:rPr>
                        <a:t>Contesto multi-dispositivo (sempre più dati)</a:t>
                      </a:r>
                    </a:p>
                  </a:txBody>
                  <a:tcPr>
                    <a:solidFill>
                      <a:schemeClr val="tx1">
                        <a:lumMod val="75000"/>
                        <a:lumOff val="25000"/>
                      </a:schemeClr>
                    </a:solidFill>
                  </a:tcPr>
                </a:tc>
                <a:extLst>
                  <a:ext uri="{0D108BD9-81ED-4DB2-BD59-A6C34878D82A}">
                    <a16:rowId xmlns:a16="http://schemas.microsoft.com/office/drawing/2014/main" val="119682699"/>
                  </a:ext>
                </a:extLst>
              </a:tr>
              <a:tr h="631847">
                <a:tc>
                  <a:txBody>
                    <a:bodyPr/>
                    <a:lstStyle/>
                    <a:p>
                      <a:pPr rtl="0"/>
                      <a:r>
                        <a:rPr lang="it-IT" sz="1400" b="0" i="0" kern="1200" dirty="0">
                          <a:solidFill>
                            <a:schemeClr val="lt1"/>
                          </a:solidFill>
                          <a:effectLst/>
                          <a:latin typeface="+mn-lt"/>
                          <a:ea typeface="+mn-ea"/>
                          <a:cs typeface="+mn-cs"/>
                        </a:rPr>
                        <a:t>Gli strumenti e le metodologie forensi digitali devono essere accettati e testati da un ampio gruppo di esperti del settore</a:t>
                      </a:r>
                    </a:p>
                  </a:txBody>
                  <a:tcPr>
                    <a:solidFill>
                      <a:schemeClr val="tx1">
                        <a:lumMod val="75000"/>
                        <a:lumOff val="25000"/>
                      </a:schemeClr>
                    </a:solidFill>
                  </a:tcPr>
                </a:tc>
                <a:tc>
                  <a:txBody>
                    <a:bodyPr/>
                    <a:lstStyle/>
                    <a:p>
                      <a:r>
                        <a:rPr lang="it-IT" sz="1400" dirty="0">
                          <a:solidFill>
                            <a:schemeClr val="bg1"/>
                          </a:solidFill>
                        </a:rPr>
                        <a:t>I requisiti di privacy devono essere integrati in base alla progettazione in strumenti e metodologie esistenti</a:t>
                      </a:r>
                    </a:p>
                  </a:txBody>
                  <a:tcPr>
                    <a:solidFill>
                      <a:schemeClr val="tx1">
                        <a:lumMod val="75000"/>
                        <a:lumOff val="25000"/>
                      </a:schemeClr>
                    </a:solidFill>
                  </a:tcPr>
                </a:tc>
                <a:extLst>
                  <a:ext uri="{0D108BD9-81ED-4DB2-BD59-A6C34878D82A}">
                    <a16:rowId xmlns:a16="http://schemas.microsoft.com/office/drawing/2014/main" val="3593906765"/>
                  </a:ext>
                </a:extLst>
              </a:tr>
              <a:tr h="331445">
                <a:tc>
                  <a:txBody>
                    <a:bodyPr/>
                    <a:lstStyle/>
                    <a:p>
                      <a:r>
                        <a:rPr lang="it-IT" sz="1400" dirty="0">
                          <a:solidFill>
                            <a:schemeClr val="bg1"/>
                          </a:solidFill>
                        </a:rPr>
                        <a:t>I principi forensi digitali devono essere garantiti</a:t>
                      </a:r>
                    </a:p>
                  </a:txBody>
                  <a:tcPr>
                    <a:solidFill>
                      <a:schemeClr val="tx1">
                        <a:lumMod val="75000"/>
                        <a:lumOff val="25000"/>
                      </a:schemeClr>
                    </a:solidFill>
                  </a:tcPr>
                </a:tc>
                <a:tc>
                  <a:txBody>
                    <a:bodyPr/>
                    <a:lstStyle/>
                    <a:p>
                      <a:r>
                        <a:rPr lang="it-IT" sz="1400" dirty="0">
                          <a:solidFill>
                            <a:schemeClr val="bg1"/>
                          </a:solidFill>
                        </a:rPr>
                        <a:t>La manipolazione dei dati (ad es. Crittografia) per proteggere la privacy deve essere effettuata tenendo conto dei principi forensi digitali</a:t>
                      </a:r>
                    </a:p>
                  </a:txBody>
                  <a:tcPr>
                    <a:solidFill>
                      <a:schemeClr val="tx1">
                        <a:lumMod val="75000"/>
                        <a:lumOff val="25000"/>
                      </a:schemeClr>
                    </a:solidFill>
                  </a:tcPr>
                </a:tc>
                <a:extLst>
                  <a:ext uri="{0D108BD9-81ED-4DB2-BD59-A6C34878D82A}">
                    <a16:rowId xmlns:a16="http://schemas.microsoft.com/office/drawing/2014/main" val="3841158345"/>
                  </a:ext>
                </a:extLst>
              </a:tr>
            </a:tbl>
          </a:graphicData>
        </a:graphic>
      </p:graphicFrame>
      <p:sp>
        <p:nvSpPr>
          <p:cNvPr id="2" name="Segnaposto numero diapositiva 1">
            <a:extLst>
              <a:ext uri="{FF2B5EF4-FFF2-40B4-BE49-F238E27FC236}">
                <a16:creationId xmlns:a16="http://schemas.microsoft.com/office/drawing/2014/main" id="{11F0D8DE-7740-4BFB-970A-D735F642AC0C}"/>
              </a:ext>
            </a:extLst>
          </p:cNvPr>
          <p:cNvSpPr>
            <a:spLocks noGrp="1"/>
          </p:cNvSpPr>
          <p:nvPr>
            <p:ph type="sldNum" sz="quarter" idx="12"/>
          </p:nvPr>
        </p:nvSpPr>
        <p:spPr/>
        <p:txBody>
          <a:bodyPr/>
          <a:lstStyle/>
          <a:p>
            <a:fld id="{86ECCFAB-3752-46D0-A66C-8286CDEEC2C9}" type="slidenum">
              <a:rPr lang="it-IT" smtClean="0"/>
              <a:t>48</a:t>
            </a:fld>
            <a:endParaRPr lang="it-IT"/>
          </a:p>
        </p:txBody>
      </p:sp>
    </p:spTree>
    <p:extLst>
      <p:ext uri="{BB962C8B-B14F-4D97-AF65-F5344CB8AC3E}">
        <p14:creationId xmlns:p14="http://schemas.microsoft.com/office/powerpoint/2010/main" val="461552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ALGERIA - RSF alarmed by court's decision to suspended newspaper's ...">
            <a:extLst>
              <a:ext uri="{FF2B5EF4-FFF2-40B4-BE49-F238E27FC236}">
                <a16:creationId xmlns:a16="http://schemas.microsoft.com/office/drawing/2014/main" id="{C65B584A-B546-4968-BE29-87DB09A8F10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3" y="-7"/>
            <a:ext cx="12191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CasellaDiTesto 3">
            <a:extLst>
              <a:ext uri="{FF2B5EF4-FFF2-40B4-BE49-F238E27FC236}">
                <a16:creationId xmlns:a16="http://schemas.microsoft.com/office/drawing/2014/main" id="{E6E99305-724E-4AF4-A78F-7B12111856A9}"/>
              </a:ext>
            </a:extLst>
          </p:cNvPr>
          <p:cNvSpPr txBox="1"/>
          <p:nvPr/>
        </p:nvSpPr>
        <p:spPr>
          <a:xfrm>
            <a:off x="2340264" y="1018349"/>
            <a:ext cx="9484235" cy="3052726"/>
          </a:xfrm>
          <a:prstGeom prst="rect">
            <a:avLst/>
          </a:prstGeom>
        </p:spPr>
        <p:txBody>
          <a:bodyPr vert="horz" lIns="91440" tIns="45720" rIns="91440" bIns="45720" rtlCol="0">
            <a:normAutofit/>
          </a:bodyPr>
          <a:lstStyle/>
          <a:p>
            <a:pPr algn="ctr">
              <a:lnSpc>
                <a:spcPct val="90000"/>
              </a:lnSpc>
              <a:spcAft>
                <a:spcPts val="600"/>
              </a:spcAft>
            </a:pPr>
            <a:r>
              <a:rPr lang="it-IT" sz="1600" dirty="0">
                <a:latin typeface="Century Gothic" panose="020B0502020202020204" pitchFamily="34" charset="0"/>
              </a:rPr>
              <a:t>Una delle competenze attese di un investigatore forense digitale è comprendere le leggi e rispettarle. Le leggi aiutano a restringere il campo di applicazione delle indagini forensi.</a:t>
            </a:r>
          </a:p>
          <a:p>
            <a:pPr algn="ctr">
              <a:lnSpc>
                <a:spcPct val="90000"/>
              </a:lnSpc>
              <a:spcAft>
                <a:spcPts val="600"/>
              </a:spcAft>
            </a:pPr>
            <a:r>
              <a:rPr lang="it-IT" sz="1600" dirty="0">
                <a:latin typeface="Century Gothic" panose="020B0502020202020204" pitchFamily="34" charset="0"/>
              </a:rPr>
              <a:t>Tuttavia, è possibile che a causa di ignoranza o imprudenza l'investigatore forense superi alcuni limiti e rovini tutte le indagini.</a:t>
            </a:r>
          </a:p>
          <a:p>
            <a:pPr algn="ctr">
              <a:lnSpc>
                <a:spcPct val="90000"/>
              </a:lnSpc>
              <a:spcAft>
                <a:spcPts val="600"/>
              </a:spcAft>
            </a:pPr>
            <a:r>
              <a:rPr lang="it-IT" sz="1600" dirty="0">
                <a:latin typeface="Century Gothic" panose="020B0502020202020204" pitchFamily="34" charset="0"/>
              </a:rPr>
              <a:t>Ci sono alcune leggi che limitano le indagini forensi</a:t>
            </a:r>
          </a:p>
          <a:p>
            <a:pPr algn="ctr">
              <a:lnSpc>
                <a:spcPct val="90000"/>
              </a:lnSpc>
              <a:spcAft>
                <a:spcPts val="600"/>
              </a:spcAft>
            </a:pPr>
            <a:endParaRPr lang="en-US" sz="1600" dirty="0">
              <a:latin typeface="Century Gothic" panose="020B0502020202020204" pitchFamily="34" charset="0"/>
            </a:endParaRP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9989" r="25198" b="-6"/>
          <a:stretch/>
        </p:blipFill>
        <p:spPr>
          <a:xfrm>
            <a:off x="443660" y="832340"/>
            <a:ext cx="1570813" cy="1363363"/>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solidFill>
            <a:srgbClr val="0E172A"/>
          </a:solidFill>
          <a:ln w="63500">
            <a:solidFill>
              <a:schemeClr val="tx1">
                <a:alpha val="80000"/>
              </a:schemeClr>
            </a:solidFill>
          </a:ln>
        </p:spPr>
      </p:pic>
      <p:sp>
        <p:nvSpPr>
          <p:cNvPr id="11" name="CasellaDiTesto 10">
            <a:extLst>
              <a:ext uri="{FF2B5EF4-FFF2-40B4-BE49-F238E27FC236}">
                <a16:creationId xmlns:a16="http://schemas.microsoft.com/office/drawing/2014/main" id="{E6216630-73D2-4309-987E-8DC9175B60FC}"/>
              </a:ext>
            </a:extLst>
          </p:cNvPr>
          <p:cNvSpPr txBox="1"/>
          <p:nvPr/>
        </p:nvSpPr>
        <p:spPr>
          <a:xfrm>
            <a:off x="2458130" y="186009"/>
            <a:ext cx="7348487" cy="646331"/>
          </a:xfrm>
          <a:prstGeom prst="rect">
            <a:avLst/>
          </a:prstGeom>
          <a:solidFill>
            <a:srgbClr val="0C1527"/>
          </a:solidFill>
          <a:ln>
            <a:solidFill>
              <a:sysClr val="windowText" lastClr="000000"/>
            </a:solidFill>
          </a:ln>
        </p:spPr>
        <p:txBody>
          <a:bodyPr wrap="none" rtlCol="0">
            <a:spAutoFit/>
          </a:bodyPr>
          <a:lstStyle/>
          <a:p>
            <a:pPr lvl="0" algn="ctr">
              <a:defRPr/>
            </a:pPr>
            <a:r>
              <a:rPr lang="en-US" sz="3600" b="1" dirty="0">
                <a:latin typeface="Century Gothic" panose="020B0502020202020204" pitchFamily="34" charset="0"/>
              </a:rPr>
              <a:t>Leggi, Privacy e Digital forensics</a:t>
            </a:r>
          </a:p>
        </p:txBody>
      </p:sp>
      <p:sp>
        <p:nvSpPr>
          <p:cNvPr id="2" name="Segnaposto numero diapositiva 1">
            <a:extLst>
              <a:ext uri="{FF2B5EF4-FFF2-40B4-BE49-F238E27FC236}">
                <a16:creationId xmlns:a16="http://schemas.microsoft.com/office/drawing/2014/main" id="{CBB9E2E6-6810-4D6C-9058-D2D4FB8BFA40}"/>
              </a:ext>
            </a:extLst>
          </p:cNvPr>
          <p:cNvSpPr>
            <a:spLocks noGrp="1"/>
          </p:cNvSpPr>
          <p:nvPr>
            <p:ph type="sldNum" sz="quarter" idx="12"/>
          </p:nvPr>
        </p:nvSpPr>
        <p:spPr/>
        <p:txBody>
          <a:bodyPr/>
          <a:lstStyle/>
          <a:p>
            <a:fld id="{86ECCFAB-3752-46D0-A66C-8286CDEEC2C9}" type="slidenum">
              <a:rPr lang="it-IT" smtClean="0"/>
              <a:t>49</a:t>
            </a:fld>
            <a:endParaRPr lang="it-IT"/>
          </a:p>
        </p:txBody>
      </p:sp>
    </p:spTree>
    <p:extLst>
      <p:ext uri="{BB962C8B-B14F-4D97-AF65-F5344CB8AC3E}">
        <p14:creationId xmlns:p14="http://schemas.microsoft.com/office/powerpoint/2010/main" val="216306102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computer, baseball&#10;&#10;Descrizione generata automaticamente">
            <a:extLst>
              <a:ext uri="{FF2B5EF4-FFF2-40B4-BE49-F238E27FC236}">
                <a16:creationId xmlns:a16="http://schemas.microsoft.com/office/drawing/2014/main" id="{FAE99971-CF1F-41D5-9B5D-750D855F975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4" name="CasellaDiTesto 3">
            <a:extLst>
              <a:ext uri="{FF2B5EF4-FFF2-40B4-BE49-F238E27FC236}">
                <a16:creationId xmlns:a16="http://schemas.microsoft.com/office/drawing/2014/main" id="{A524D90C-A774-446B-8F36-274C1247570D}"/>
              </a:ext>
            </a:extLst>
          </p:cNvPr>
          <p:cNvSpPr txBox="1"/>
          <p:nvPr/>
        </p:nvSpPr>
        <p:spPr>
          <a:xfrm>
            <a:off x="3289787" y="483017"/>
            <a:ext cx="5612424"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Introduzione</a:t>
            </a:r>
          </a:p>
        </p:txBody>
      </p:sp>
      <p:sp>
        <p:nvSpPr>
          <p:cNvPr id="5" name="CasellaDiTesto 4">
            <a:extLst>
              <a:ext uri="{FF2B5EF4-FFF2-40B4-BE49-F238E27FC236}">
                <a16:creationId xmlns:a16="http://schemas.microsoft.com/office/drawing/2014/main" id="{01D0BBD0-7695-4CA8-9F02-1F2E5515AFE2}"/>
              </a:ext>
            </a:extLst>
          </p:cNvPr>
          <p:cNvSpPr txBox="1"/>
          <p:nvPr/>
        </p:nvSpPr>
        <p:spPr>
          <a:xfrm>
            <a:off x="1394176" y="1517470"/>
            <a:ext cx="9403645" cy="3539430"/>
          </a:xfrm>
          <a:prstGeom prst="rect">
            <a:avLst/>
          </a:prstGeom>
          <a:noFill/>
        </p:spPr>
        <p:txBody>
          <a:bodyPr wrap="square" rtlCol="0">
            <a:spAutoFit/>
          </a:bodyPr>
          <a:lstStyle/>
          <a:p>
            <a:pPr lvl="0" algn="ctr">
              <a:defRPr/>
            </a:pPr>
            <a:r>
              <a:rPr lang="it-IT" sz="1600" dirty="0">
                <a:solidFill>
                  <a:srgbClr val="D0D1D1"/>
                </a:solidFill>
                <a:latin typeface="Century Gothic" panose="020B0502020202020204" pitchFamily="34" charset="0"/>
              </a:rPr>
              <a:t>Le </a:t>
            </a:r>
            <a:r>
              <a:rPr lang="it-IT" sz="1600" b="1" dirty="0">
                <a:solidFill>
                  <a:srgbClr val="D0D1D1"/>
                </a:solidFill>
                <a:latin typeface="Century Gothic" panose="020B0502020202020204" pitchFamily="34" charset="0"/>
              </a:rPr>
              <a:t>indagini forensi digitali </a:t>
            </a:r>
            <a:r>
              <a:rPr lang="it-IT" sz="1600" dirty="0">
                <a:solidFill>
                  <a:srgbClr val="D0D1D1"/>
                </a:solidFill>
                <a:latin typeface="Century Gothic" panose="020B0502020202020204" pitchFamily="34" charset="0"/>
              </a:rPr>
              <a:t>vengono generalmente eseguite dopo aver sequestrato i dispositivi da indagati indagati o terze parti, che di conseguenza perdono il controllo sui dati a cui accede l'investigatore.</a:t>
            </a:r>
          </a:p>
          <a:p>
            <a:pPr lvl="0" algn="ctr">
              <a:defRPr/>
            </a:pPr>
            <a:endParaRPr lang="it-IT" sz="1600" dirty="0">
              <a:solidFill>
                <a:srgbClr val="D0D1D1"/>
              </a:solidFill>
              <a:latin typeface="Century Gothic" panose="020B0502020202020204" pitchFamily="34" charset="0"/>
            </a:endParaRPr>
          </a:p>
          <a:p>
            <a:pPr lvl="0">
              <a:defRPr/>
            </a:pPr>
            <a:r>
              <a:rPr lang="it-IT" sz="1600" dirty="0">
                <a:solidFill>
                  <a:srgbClr val="D0D1D1"/>
                </a:solidFill>
                <a:latin typeface="Century Gothic" panose="020B0502020202020204" pitchFamily="34" charset="0"/>
              </a:rPr>
              <a:t>Inoltre, gli </a:t>
            </a:r>
            <a:r>
              <a:rPr lang="it-IT" sz="1600" b="1" dirty="0">
                <a:solidFill>
                  <a:srgbClr val="D0D1D1"/>
                </a:solidFill>
                <a:latin typeface="Century Gothic" panose="020B0502020202020204" pitchFamily="34" charset="0"/>
              </a:rPr>
              <a:t>strumenti forensi digitali </a:t>
            </a:r>
            <a:r>
              <a:rPr lang="it-IT" sz="1600" dirty="0">
                <a:solidFill>
                  <a:srgbClr val="D0D1D1"/>
                </a:solidFill>
                <a:latin typeface="Century Gothic" panose="020B0502020202020204" pitchFamily="34" charset="0"/>
              </a:rPr>
              <a:t>possono:</a:t>
            </a:r>
          </a:p>
          <a:p>
            <a:pPr lvl="0">
              <a:defRPr/>
            </a:pPr>
            <a:endParaRPr lang="it-IT" sz="1600" dirty="0">
              <a:solidFill>
                <a:srgbClr val="D0D1D1"/>
              </a:solidFill>
              <a:latin typeface="Century Gothic" panose="020B0502020202020204" pitchFamily="34" charset="0"/>
            </a:endParaRPr>
          </a:p>
          <a:p>
            <a:pPr marL="285750" lvl="0" indent="-285750">
              <a:buFont typeface="Arial" panose="020B0604020202020204" pitchFamily="34" charset="0"/>
              <a:buChar char="•"/>
              <a:defRPr/>
            </a:pPr>
            <a:r>
              <a:rPr lang="it-IT" sz="1600" dirty="0">
                <a:solidFill>
                  <a:srgbClr val="D0D1D1"/>
                </a:solidFill>
                <a:latin typeface="Century Gothic" panose="020B0502020202020204" pitchFamily="34" charset="0"/>
              </a:rPr>
              <a:t>Recuperare informazioni eliminate «</a:t>
            </a:r>
            <a:r>
              <a:rPr lang="it-IT" sz="1600" i="1" dirty="0">
                <a:solidFill>
                  <a:srgbClr val="D0D1D1"/>
                </a:solidFill>
                <a:latin typeface="Century Gothic" panose="020B0502020202020204" pitchFamily="34" charset="0"/>
              </a:rPr>
              <a:t>apparentemente</a:t>
            </a:r>
            <a:r>
              <a:rPr lang="it-IT" sz="1600" dirty="0">
                <a:solidFill>
                  <a:srgbClr val="D0D1D1"/>
                </a:solidFill>
                <a:latin typeface="Century Gothic" panose="020B0502020202020204" pitchFamily="34" charset="0"/>
              </a:rPr>
              <a:t>» dai dispositivi digitali</a:t>
            </a:r>
          </a:p>
          <a:p>
            <a:pPr marL="285750" lvl="0" indent="-285750">
              <a:buFont typeface="Arial" panose="020B0604020202020204" pitchFamily="34" charset="0"/>
              <a:buChar char="•"/>
              <a:defRPr/>
            </a:pPr>
            <a:r>
              <a:rPr lang="it-IT" sz="1600" dirty="0">
                <a:solidFill>
                  <a:srgbClr val="D0D1D1"/>
                </a:solidFill>
                <a:latin typeface="Century Gothic" panose="020B0502020202020204" pitchFamily="34" charset="0"/>
              </a:rPr>
              <a:t>Correlare informazioni provenienti da diverse fonti</a:t>
            </a:r>
          </a:p>
          <a:p>
            <a:pPr marL="285750" lvl="0" indent="-285750">
              <a:buFont typeface="Arial" panose="020B0604020202020204" pitchFamily="34" charset="0"/>
              <a:buChar char="•"/>
              <a:defRPr/>
            </a:pPr>
            <a:endParaRPr lang="it-IT" sz="1600" dirty="0">
              <a:solidFill>
                <a:srgbClr val="D0D1D1"/>
              </a:solidFill>
              <a:latin typeface="Century Gothic" panose="020B0502020202020204" pitchFamily="34" charset="0"/>
            </a:endParaRPr>
          </a:p>
          <a:p>
            <a:pPr lvl="0" algn="ctr">
              <a:defRPr/>
            </a:pPr>
            <a:endParaRPr lang="it-IT" sz="1600" dirty="0">
              <a:solidFill>
                <a:srgbClr val="D0D1D1"/>
              </a:solidFill>
              <a:latin typeface="Century Gothic" panose="020B0502020202020204" pitchFamily="34" charset="0"/>
            </a:endParaRPr>
          </a:p>
          <a:p>
            <a:pPr lvl="0" algn="ctr">
              <a:defRPr/>
            </a:pPr>
            <a:r>
              <a:rPr lang="it-IT" sz="1600" dirty="0">
                <a:solidFill>
                  <a:srgbClr val="D0D1D1"/>
                </a:solidFill>
                <a:latin typeface="Century Gothic" panose="020B0502020202020204" pitchFamily="34" charset="0"/>
              </a:rPr>
              <a:t>Tuttavia, anche quando le indagini digitali sono condotte da professionisti responsabili, i dati raccolti da dispositivi personali possono provocare terribili invasioni della privacy individuale.</a:t>
            </a:r>
          </a:p>
          <a:p>
            <a:pPr marL="285750" lvl="0" indent="-285750">
              <a:buFont typeface="Arial" panose="020B0604020202020204" pitchFamily="34" charset="0"/>
              <a:buChar char="•"/>
              <a:defRPr/>
            </a:pPr>
            <a:endParaRPr lang="it-IT" sz="1600" dirty="0">
              <a:solidFill>
                <a:srgbClr val="D0D1D1"/>
              </a:solidFill>
              <a:latin typeface="Century Gothic" panose="020B0502020202020204" pitchFamily="34" charset="0"/>
            </a:endParaRPr>
          </a:p>
          <a:p>
            <a:pPr lvl="0" algn="ctr">
              <a:defRPr/>
            </a:pPr>
            <a:endParaRPr kumimoji="0" lang="it-IT" sz="1600" b="0" i="0" u="none" strike="noStrike" kern="1200" cap="none" spc="0" normalizeH="0" baseline="0" noProof="0" dirty="0">
              <a:ln>
                <a:noFill/>
              </a:ln>
              <a:solidFill>
                <a:srgbClr val="D0D1D1"/>
              </a:solidFill>
              <a:effectLst/>
              <a:uLnTx/>
              <a:uFillTx/>
              <a:latin typeface="Century Gothic" panose="020B0502020202020204" pitchFamily="34" charset="0"/>
            </a:endParaRPr>
          </a:p>
        </p:txBody>
      </p:sp>
      <p:sp>
        <p:nvSpPr>
          <p:cNvPr id="2" name="Segnaposto numero diapositiva 1">
            <a:extLst>
              <a:ext uri="{FF2B5EF4-FFF2-40B4-BE49-F238E27FC236}">
                <a16:creationId xmlns:a16="http://schemas.microsoft.com/office/drawing/2014/main" id="{117B5A4A-B45C-4E99-90E6-3C4650BBF0E6}"/>
              </a:ext>
            </a:extLst>
          </p:cNvPr>
          <p:cNvSpPr>
            <a:spLocks noGrp="1"/>
          </p:cNvSpPr>
          <p:nvPr>
            <p:ph type="sldNum" sz="quarter" idx="12"/>
          </p:nvPr>
        </p:nvSpPr>
        <p:spPr/>
        <p:txBody>
          <a:bodyPr/>
          <a:lstStyle/>
          <a:p>
            <a:fld id="{86ECCFAB-3752-46D0-A66C-8286CDEEC2C9}" type="slidenum">
              <a:rPr lang="it-IT" smtClean="0"/>
              <a:t>5</a:t>
            </a:fld>
            <a:endParaRPr lang="it-IT"/>
          </a:p>
        </p:txBody>
      </p:sp>
    </p:spTree>
    <p:extLst>
      <p:ext uri="{BB962C8B-B14F-4D97-AF65-F5344CB8AC3E}">
        <p14:creationId xmlns:p14="http://schemas.microsoft.com/office/powerpoint/2010/main" val="284733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ALGERIA - RSF alarmed by court's decision to suspended newspaper's ...">
            <a:extLst>
              <a:ext uri="{FF2B5EF4-FFF2-40B4-BE49-F238E27FC236}">
                <a16:creationId xmlns:a16="http://schemas.microsoft.com/office/drawing/2014/main" id="{C65B584A-B546-4968-BE29-87DB09A8F10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3" y="-7"/>
            <a:ext cx="12191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2340264" y="1018349"/>
            <a:ext cx="9484235" cy="305272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Una delle competenze attese di un investigatore forense digitale è comprendere le leggi e rispettarle. Le leggi aiutano a restringere il campo di applicazione delle indagini forensi.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Tuttavia, è possibile che a causa di ignoranza o imprudenza l'investigatore forense superi alcuni limiti e rovini tutte le indagini.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Ci sono alcune leggi che limitano le indagini forensi</a:t>
            </a:r>
          </a:p>
          <a:p>
            <a:pPr lvl="0" algn="ctr">
              <a:lnSpc>
                <a:spcPct val="90000"/>
              </a:lnSpc>
              <a:spcAft>
                <a:spcPts val="600"/>
              </a:spcAft>
            </a:pPr>
            <a:r>
              <a:rPr lang="it-IT" sz="1600" dirty="0">
                <a:solidFill>
                  <a:prstClr val="white"/>
                </a:solidFill>
                <a:latin typeface="Century Gothic" panose="020B0502020202020204" pitchFamily="34" charset="0"/>
              </a:rPr>
              <a:t>In generale, è necessario un mandato di perquisizione / ordine del tribunale per raccogliere le prove legalmente. </a:t>
            </a:r>
          </a:p>
          <a:p>
            <a:pPr lvl="0" algn="ctr">
              <a:lnSpc>
                <a:spcPct val="90000"/>
              </a:lnSpc>
              <a:spcAft>
                <a:spcPts val="600"/>
              </a:spcAft>
            </a:pPr>
            <a:r>
              <a:rPr lang="it-IT" sz="1600" dirty="0">
                <a:solidFill>
                  <a:prstClr val="white"/>
                </a:solidFill>
                <a:latin typeface="Century Gothic" panose="020B0502020202020204" pitchFamily="34" charset="0"/>
              </a:rPr>
              <a:t>Tuttavia, se l'indagine non viola una ragionevole privacy delle persone, non infrange la legge o rientra in un'eccezione della legge, le prove possono essere legalmente ottenute senza mandato di perquisizione / ordine del tribunale e le prove saranno accettate in tribunale. </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9989" r="25198" b="-6"/>
          <a:stretch/>
        </p:blipFill>
        <p:spPr>
          <a:xfrm>
            <a:off x="443660" y="832340"/>
            <a:ext cx="1570813" cy="1363363"/>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solidFill>
            <a:srgbClr val="0E172A"/>
          </a:solidFill>
          <a:ln w="63500">
            <a:solidFill>
              <a:schemeClr val="tx1">
                <a:alpha val="80000"/>
              </a:schemeClr>
            </a:solidFill>
          </a:ln>
        </p:spPr>
      </p:pic>
      <p:sp>
        <p:nvSpPr>
          <p:cNvPr id="11" name="CasellaDiTesto 10">
            <a:extLst>
              <a:ext uri="{FF2B5EF4-FFF2-40B4-BE49-F238E27FC236}">
                <a16:creationId xmlns:a16="http://schemas.microsoft.com/office/drawing/2014/main" id="{E6216630-73D2-4309-987E-8DC9175B60FC}"/>
              </a:ext>
            </a:extLst>
          </p:cNvPr>
          <p:cNvSpPr txBox="1"/>
          <p:nvPr/>
        </p:nvSpPr>
        <p:spPr>
          <a:xfrm>
            <a:off x="2458130" y="186009"/>
            <a:ext cx="7348487" cy="646331"/>
          </a:xfrm>
          <a:prstGeom prst="rect">
            <a:avLst/>
          </a:prstGeom>
          <a:solidFill>
            <a:srgbClr val="0C1527"/>
          </a:solidFill>
          <a:ln>
            <a:solidFill>
              <a:sysClr val="windowText" lastClr="0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Leggi, Privacy e Digital forensics</a:t>
            </a:r>
          </a:p>
        </p:txBody>
      </p:sp>
      <p:sp>
        <p:nvSpPr>
          <p:cNvPr id="2" name="Segnaposto numero diapositiva 1">
            <a:extLst>
              <a:ext uri="{FF2B5EF4-FFF2-40B4-BE49-F238E27FC236}">
                <a16:creationId xmlns:a16="http://schemas.microsoft.com/office/drawing/2014/main" id="{C3B2F853-760D-496E-B217-15F12E90123A}"/>
              </a:ext>
            </a:extLst>
          </p:cNvPr>
          <p:cNvSpPr>
            <a:spLocks noGrp="1"/>
          </p:cNvSpPr>
          <p:nvPr>
            <p:ph type="sldNum" sz="quarter" idx="12"/>
          </p:nvPr>
        </p:nvSpPr>
        <p:spPr/>
        <p:txBody>
          <a:bodyPr/>
          <a:lstStyle/>
          <a:p>
            <a:fld id="{86ECCFAB-3752-46D0-A66C-8286CDEEC2C9}" type="slidenum">
              <a:rPr lang="it-IT" smtClean="0"/>
              <a:t>50</a:t>
            </a:fld>
            <a:endParaRPr lang="it-IT"/>
          </a:p>
        </p:txBody>
      </p:sp>
    </p:spTree>
    <p:extLst>
      <p:ext uri="{BB962C8B-B14F-4D97-AF65-F5344CB8AC3E}">
        <p14:creationId xmlns:p14="http://schemas.microsoft.com/office/powerpoint/2010/main" val="114882726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ALGERIA - RSF alarmed by court's decision to suspended newspaper's ...">
            <a:extLst>
              <a:ext uri="{FF2B5EF4-FFF2-40B4-BE49-F238E27FC236}">
                <a16:creationId xmlns:a16="http://schemas.microsoft.com/office/drawing/2014/main" id="{C65B584A-B546-4968-BE29-87DB09A8F10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3" y="0"/>
            <a:ext cx="12191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2340264" y="1018349"/>
            <a:ext cx="9484235" cy="440067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Una delle competenze attese di un investigatore forense digitale è comprendere le leggi e rispettarle. Le leggi aiutano a restringere il campo di applicazione delle indagini forensi.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Tuttavia, è possibile che a causa di ignoranza o imprudenza l'investigatore forense superi alcuni limiti e rovini tutte le indagini.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Ci sono alcune leggi che limitano le indagini forensi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 generale, è necessario un mandato di perquisizione / ordine del tribunale per raccogliere le prove legalmente.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Tuttavia, se l'indagine non viola una ragionevole privacy delle persone, non infrange la legge o rientra in un'eccezione della legge, le prove possono essere legalmente ottenute senza mandato di perquisizione / ordine del tribunale e le prove saranno accettate in tribunale. </a:t>
            </a:r>
          </a:p>
          <a:p>
            <a:pPr lvl="0" algn="ctr">
              <a:lnSpc>
                <a:spcPct val="90000"/>
              </a:lnSpc>
              <a:spcAft>
                <a:spcPts val="600"/>
              </a:spcAft>
            </a:pPr>
            <a:r>
              <a:rPr lang="it-IT" sz="1600" dirty="0">
                <a:solidFill>
                  <a:prstClr val="white"/>
                </a:solidFill>
                <a:latin typeface="Century Gothic" panose="020B0502020202020204" pitchFamily="34" charset="0"/>
              </a:rPr>
              <a:t>Sono state introdotte alcune modifiche rilevanti dal regolamento generale europeo sulla protezione dei dati in relazione alle indagini digitali, come ad esempio:</a:t>
            </a:r>
          </a:p>
          <a:p>
            <a:pPr marL="285750" lvl="0" indent="-285750" algn="ctr">
              <a:lnSpc>
                <a:spcPct val="90000"/>
              </a:lnSpc>
              <a:spcAft>
                <a:spcPts val="600"/>
              </a:spcAft>
              <a:buFont typeface="Arial" panose="020B0604020202020204" pitchFamily="34" charset="0"/>
              <a:buChar cha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Influenza del nuovo regolamento sui procedimenti legali per le «e-</a:t>
            </a:r>
            <a:r>
              <a:rPr kumimoji="0" lang="it-IT"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discovery</a:t>
            </a: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t>
            </a:r>
          </a:p>
          <a:p>
            <a:pPr lvl="0" algn="ctr">
              <a:lnSpc>
                <a:spcPct val="90000"/>
              </a:lnSpc>
              <a:spcAft>
                <a:spcPts val="600"/>
              </a:spcAft>
            </a:pPr>
            <a:endParaRPr lang="it-IT" sz="1600" dirty="0">
              <a:solidFill>
                <a:prstClr val="white"/>
              </a:solidFill>
              <a:latin typeface="Century Gothic" panose="020B0502020202020204" pitchFamily="34" charset="0"/>
            </a:endParaRPr>
          </a:p>
          <a:p>
            <a:pPr lvl="0" algn="ctr">
              <a:lnSpc>
                <a:spcPct val="90000"/>
              </a:lnSpc>
              <a:spcAft>
                <a:spcPts val="600"/>
              </a:spcAft>
            </a:pPr>
            <a:r>
              <a:rPr lang="it-IT" sz="1600" dirty="0">
                <a:solidFill>
                  <a:prstClr val="white"/>
                </a:solidFill>
                <a:latin typeface="Century Gothic" panose="020B0502020202020204" pitchFamily="34" charset="0"/>
              </a:rPr>
              <a:t>Ancora oggi l'impatto del GDPR sulle indagini digitali non è ancora chiaro.</a:t>
            </a:r>
          </a:p>
          <a:p>
            <a:pPr lvl="0" algn="ctr">
              <a:lnSpc>
                <a:spcPct val="90000"/>
              </a:lnSpc>
              <a:spcAft>
                <a:spcPts val="600"/>
              </a:spcAft>
            </a:pPr>
            <a:endPar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9989" r="25198" b="-6"/>
          <a:stretch/>
        </p:blipFill>
        <p:spPr>
          <a:xfrm>
            <a:off x="443660" y="832340"/>
            <a:ext cx="1570813" cy="1363363"/>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solidFill>
            <a:srgbClr val="0E172A"/>
          </a:solidFill>
          <a:ln w="63500">
            <a:solidFill>
              <a:schemeClr val="tx1">
                <a:alpha val="80000"/>
              </a:schemeClr>
            </a:solidFill>
          </a:ln>
        </p:spPr>
      </p:pic>
      <p:sp>
        <p:nvSpPr>
          <p:cNvPr id="11" name="CasellaDiTesto 10">
            <a:extLst>
              <a:ext uri="{FF2B5EF4-FFF2-40B4-BE49-F238E27FC236}">
                <a16:creationId xmlns:a16="http://schemas.microsoft.com/office/drawing/2014/main" id="{E6216630-73D2-4309-987E-8DC9175B60FC}"/>
              </a:ext>
            </a:extLst>
          </p:cNvPr>
          <p:cNvSpPr txBox="1"/>
          <p:nvPr/>
        </p:nvSpPr>
        <p:spPr>
          <a:xfrm>
            <a:off x="2458130" y="186009"/>
            <a:ext cx="7348487" cy="646331"/>
          </a:xfrm>
          <a:prstGeom prst="rect">
            <a:avLst/>
          </a:prstGeom>
          <a:solidFill>
            <a:srgbClr val="0C1527"/>
          </a:solidFill>
          <a:ln>
            <a:solidFill>
              <a:sysClr val="windowText" lastClr="0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Leggi, Privacy e Digital forensics</a:t>
            </a:r>
          </a:p>
        </p:txBody>
      </p:sp>
      <p:sp>
        <p:nvSpPr>
          <p:cNvPr id="2" name="Segnaposto numero diapositiva 1">
            <a:extLst>
              <a:ext uri="{FF2B5EF4-FFF2-40B4-BE49-F238E27FC236}">
                <a16:creationId xmlns:a16="http://schemas.microsoft.com/office/drawing/2014/main" id="{31190865-A942-4EFC-8A59-77A82A88D3F2}"/>
              </a:ext>
            </a:extLst>
          </p:cNvPr>
          <p:cNvSpPr>
            <a:spLocks noGrp="1"/>
          </p:cNvSpPr>
          <p:nvPr>
            <p:ph type="sldNum" sz="quarter" idx="12"/>
          </p:nvPr>
        </p:nvSpPr>
        <p:spPr/>
        <p:txBody>
          <a:bodyPr/>
          <a:lstStyle/>
          <a:p>
            <a:fld id="{86ECCFAB-3752-46D0-A66C-8286CDEEC2C9}" type="slidenum">
              <a:rPr lang="it-IT" smtClean="0"/>
              <a:t>51</a:t>
            </a:fld>
            <a:endParaRPr lang="it-IT"/>
          </a:p>
        </p:txBody>
      </p:sp>
    </p:spTree>
    <p:extLst>
      <p:ext uri="{BB962C8B-B14F-4D97-AF65-F5344CB8AC3E}">
        <p14:creationId xmlns:p14="http://schemas.microsoft.com/office/powerpoint/2010/main" val="534608958"/>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ALGERIA - RSF alarmed by court's decision to suspended newspaper's ...">
            <a:extLst>
              <a:ext uri="{FF2B5EF4-FFF2-40B4-BE49-F238E27FC236}">
                <a16:creationId xmlns:a16="http://schemas.microsoft.com/office/drawing/2014/main" id="{C65B584A-B546-4968-BE29-87DB09A8F10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3" y="0"/>
            <a:ext cx="12191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E6E99305-724E-4AF4-A78F-7B12111856A9}"/>
              </a:ext>
            </a:extLst>
          </p:cNvPr>
          <p:cNvSpPr txBox="1"/>
          <p:nvPr/>
        </p:nvSpPr>
        <p:spPr>
          <a:xfrm>
            <a:off x="2340264" y="1018349"/>
            <a:ext cx="9484235" cy="117735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Si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può</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fare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un’analisi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degli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aspetti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legali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in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materia</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di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sicurezza</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privacy 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indagini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forsensi</a:t>
            </a:r>
            <a:r>
              <a:rPr lang="en-US" sz="1600" dirty="0">
                <a:solidFill>
                  <a:prstClr val="white"/>
                </a:solidFill>
                <a:latin typeface="Century Gothic" panose="020B0502020202020204" pitchFamily="34" charset="0"/>
              </a:rPr>
              <a:t> in </a:t>
            </a:r>
            <a:r>
              <a:rPr lang="en-US" sz="1600" dirty="0" err="1">
                <a:solidFill>
                  <a:prstClr val="white"/>
                </a:solidFill>
                <a:latin typeface="Century Gothic" panose="020B0502020202020204" pitchFamily="34" charset="0"/>
              </a:rPr>
              <a:t>scenari</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futuri</a:t>
            </a:r>
            <a:r>
              <a:rPr lang="en-US" sz="1600" dirty="0">
                <a:solidFill>
                  <a:prstClr val="white"/>
                </a:solidFill>
                <a:latin typeface="Century Gothic" panose="020B0502020202020204" pitchFamily="34" charset="0"/>
              </a:rPr>
              <a:t> come </a:t>
            </a:r>
            <a:r>
              <a:rPr lang="en-US" sz="1600" dirty="0" err="1">
                <a:solidFill>
                  <a:prstClr val="white"/>
                </a:solidFill>
                <a:latin typeface="Century Gothic" panose="020B0502020202020204" pitchFamily="34" charset="0"/>
              </a:rPr>
              <a:t>l’Internet</a:t>
            </a:r>
            <a:r>
              <a:rPr lang="en-US" sz="1600" dirty="0">
                <a:solidFill>
                  <a:prstClr val="white"/>
                </a:solidFill>
                <a:latin typeface="Century Gothic" panose="020B0502020202020204" pitchFamily="34" charset="0"/>
              </a:rPr>
              <a:t> of Things.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Dopo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aver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esaminato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alcuni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atti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legislative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pertinenti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in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vari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paesi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del mondo,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posso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dire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che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lang="en-US" sz="1600" dirty="0" err="1">
                <a:solidFill>
                  <a:prstClr val="white"/>
                </a:solidFill>
                <a:latin typeface="Century Gothic" panose="020B0502020202020204" pitchFamily="34" charset="0"/>
              </a:rPr>
              <a:t>l’Europa</a:t>
            </a:r>
            <a:r>
              <a:rPr lang="en-US" sz="1600" dirty="0">
                <a:solidFill>
                  <a:prstClr val="white"/>
                </a:solidFill>
                <a:latin typeface="Century Gothic" panose="020B0502020202020204" pitchFamily="34" charset="0"/>
              </a:rPr>
              <a:t> con </a:t>
            </a:r>
            <a:r>
              <a:rPr lang="en-US" sz="1600" dirty="0" err="1">
                <a:solidFill>
                  <a:prstClr val="white"/>
                </a:solidFill>
                <a:latin typeface="Century Gothic" panose="020B0502020202020204" pitchFamily="34" charset="0"/>
              </a:rPr>
              <a:t>il</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suo</a:t>
            </a:r>
            <a:r>
              <a:rPr lang="en-US" sz="1600" dirty="0">
                <a:solidFill>
                  <a:prstClr val="white"/>
                </a:solidFill>
                <a:latin typeface="Century Gothic" panose="020B0502020202020204" pitchFamily="34" charset="0"/>
              </a:rPr>
              <a:t> GDPR è la </a:t>
            </a:r>
            <a:r>
              <a:rPr lang="en-US" sz="1600" dirty="0" err="1">
                <a:solidFill>
                  <a:prstClr val="white"/>
                </a:solidFill>
                <a:latin typeface="Century Gothic" panose="020B0502020202020204" pitchFamily="34" charset="0"/>
              </a:rPr>
              <a:t>migliore</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normativa</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struttura</a:t>
            </a:r>
            <a:r>
              <a:rPr lang="en-US" sz="1600" dirty="0">
                <a:solidFill>
                  <a:prstClr val="white"/>
                </a:solidFill>
                <a:latin typeface="Century Gothic" panose="020B0502020202020204" pitchFamily="34" charset="0"/>
              </a:rPr>
              <a:t>.</a:t>
            </a:r>
          </a:p>
        </p:txBody>
      </p:sp>
      <p:pic>
        <p:nvPicPr>
          <p:cNvPr id="5" name="Immagine 4" descr="Immagine che contiene computer&#10;&#10;Descrizione generata automaticamente">
            <a:extLst>
              <a:ext uri="{FF2B5EF4-FFF2-40B4-BE49-F238E27FC236}">
                <a16:creationId xmlns:a16="http://schemas.microsoft.com/office/drawing/2014/main" id="{DD3B90C1-47BA-4DE3-9C5A-F1B0EE7EA616}"/>
              </a:ext>
            </a:extLst>
          </p:cNvPr>
          <p:cNvPicPr>
            <a:picLocks noChangeAspect="1"/>
          </p:cNvPicPr>
          <p:nvPr/>
        </p:nvPicPr>
        <p:blipFill rotWithShape="1">
          <a:blip r:embed="rId4">
            <a:extLst>
              <a:ext uri="{28A0092B-C50C-407E-A947-70E740481C1C}">
                <a14:useLocalDpi xmlns:a14="http://schemas.microsoft.com/office/drawing/2010/main" val="0"/>
              </a:ext>
            </a:extLst>
          </a:blip>
          <a:srcRect l="9989" r="25198" b="-6"/>
          <a:stretch/>
        </p:blipFill>
        <p:spPr>
          <a:xfrm>
            <a:off x="443660" y="832340"/>
            <a:ext cx="1570813" cy="1363363"/>
          </a:xfrm>
          <a:custGeom>
            <a:avLst/>
            <a:gdLst/>
            <a:ahLst/>
            <a:cxnLst/>
            <a:rect l="l" t="t" r="r" b="b"/>
            <a:pathLst>
              <a:path w="1570813" h="1363363">
                <a:moveTo>
                  <a:pt x="452248" y="0"/>
                </a:moveTo>
                <a:cubicBezTo>
                  <a:pt x="1118566" y="0"/>
                  <a:pt x="1118566" y="0"/>
                  <a:pt x="1118566" y="0"/>
                </a:cubicBezTo>
                <a:cubicBezTo>
                  <a:pt x="1160301" y="0"/>
                  <a:pt x="1200597" y="22535"/>
                  <a:pt x="1220745" y="59154"/>
                </a:cubicBezTo>
                <a:cubicBezTo>
                  <a:pt x="1554623" y="623936"/>
                  <a:pt x="1554623" y="623936"/>
                  <a:pt x="1554623" y="623936"/>
                </a:cubicBezTo>
                <a:cubicBezTo>
                  <a:pt x="1576210" y="659147"/>
                  <a:pt x="1576210" y="704217"/>
                  <a:pt x="1554623" y="739427"/>
                </a:cubicBezTo>
                <a:cubicBezTo>
                  <a:pt x="1220745" y="1304209"/>
                  <a:pt x="1220745" y="1304209"/>
                  <a:pt x="1220745" y="1304209"/>
                </a:cubicBezTo>
                <a:cubicBezTo>
                  <a:pt x="1200597" y="1340828"/>
                  <a:pt x="1160301" y="1363363"/>
                  <a:pt x="1118566" y="1363363"/>
                </a:cubicBezTo>
                <a:cubicBezTo>
                  <a:pt x="452248" y="1363363"/>
                  <a:pt x="452248" y="1363363"/>
                  <a:pt x="452248" y="1363363"/>
                </a:cubicBezTo>
                <a:cubicBezTo>
                  <a:pt x="409074" y="1363363"/>
                  <a:pt x="370218" y="1340828"/>
                  <a:pt x="348631" y="1304209"/>
                </a:cubicBezTo>
                <a:cubicBezTo>
                  <a:pt x="16191" y="739427"/>
                  <a:pt x="16191" y="739427"/>
                  <a:pt x="16191" y="739427"/>
                </a:cubicBezTo>
                <a:cubicBezTo>
                  <a:pt x="-5396" y="704217"/>
                  <a:pt x="-5396" y="659147"/>
                  <a:pt x="16191" y="623936"/>
                </a:cubicBezTo>
                <a:cubicBezTo>
                  <a:pt x="348631" y="59154"/>
                  <a:pt x="348631" y="59154"/>
                  <a:pt x="348631" y="59154"/>
                </a:cubicBezTo>
                <a:cubicBezTo>
                  <a:pt x="370218" y="22535"/>
                  <a:pt x="409074" y="0"/>
                  <a:pt x="452248" y="0"/>
                </a:cubicBezTo>
                <a:close/>
              </a:path>
            </a:pathLst>
          </a:custGeom>
          <a:solidFill>
            <a:srgbClr val="0E172A"/>
          </a:solidFill>
          <a:ln w="63500">
            <a:solidFill>
              <a:schemeClr val="tx1">
                <a:alpha val="80000"/>
              </a:schemeClr>
            </a:solidFill>
          </a:ln>
        </p:spPr>
      </p:pic>
      <p:sp>
        <p:nvSpPr>
          <p:cNvPr id="11" name="CasellaDiTesto 10">
            <a:extLst>
              <a:ext uri="{FF2B5EF4-FFF2-40B4-BE49-F238E27FC236}">
                <a16:creationId xmlns:a16="http://schemas.microsoft.com/office/drawing/2014/main" id="{E6216630-73D2-4309-987E-8DC9175B60FC}"/>
              </a:ext>
            </a:extLst>
          </p:cNvPr>
          <p:cNvSpPr txBox="1"/>
          <p:nvPr/>
        </p:nvSpPr>
        <p:spPr>
          <a:xfrm>
            <a:off x="2458130" y="186009"/>
            <a:ext cx="7348487" cy="646331"/>
          </a:xfrm>
          <a:prstGeom prst="rect">
            <a:avLst/>
          </a:prstGeom>
          <a:solidFill>
            <a:srgbClr val="0C1527"/>
          </a:solidFill>
          <a:ln>
            <a:solidFill>
              <a:sysClr val="windowText" lastClr="0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Leggi, Privacy e Digital forensics</a:t>
            </a:r>
          </a:p>
        </p:txBody>
      </p:sp>
      <p:sp>
        <p:nvSpPr>
          <p:cNvPr id="9" name="CasellaDiTesto 8">
            <a:extLst>
              <a:ext uri="{FF2B5EF4-FFF2-40B4-BE49-F238E27FC236}">
                <a16:creationId xmlns:a16="http://schemas.microsoft.com/office/drawing/2014/main" id="{FC4FC417-1A22-4B7E-9C4D-71DA57AC726B}"/>
              </a:ext>
            </a:extLst>
          </p:cNvPr>
          <p:cNvSpPr txBox="1"/>
          <p:nvPr/>
        </p:nvSpPr>
        <p:spPr>
          <a:xfrm>
            <a:off x="1950305" y="6112453"/>
            <a:ext cx="9484235" cy="745547"/>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Ovviamente</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sono</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necessari</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accordi</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internazionali</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e di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cooperazione</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verso un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futuro</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commune di </a:t>
            </a:r>
            <a:r>
              <a:rPr kumimoji="0" lang="en-US" sz="1600" b="1" i="1"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sicurezza</a:t>
            </a:r>
            <a:r>
              <a:rPr kumimoji="0" lang="en-US" sz="16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e privacy.</a:t>
            </a:r>
          </a:p>
        </p:txBody>
      </p:sp>
      <p:sp>
        <p:nvSpPr>
          <p:cNvPr id="2" name="Segnaposto numero diapositiva 1">
            <a:extLst>
              <a:ext uri="{FF2B5EF4-FFF2-40B4-BE49-F238E27FC236}">
                <a16:creationId xmlns:a16="http://schemas.microsoft.com/office/drawing/2014/main" id="{29A1238A-FC81-49F8-B677-77D8E6FDFC57}"/>
              </a:ext>
            </a:extLst>
          </p:cNvPr>
          <p:cNvSpPr>
            <a:spLocks noGrp="1"/>
          </p:cNvSpPr>
          <p:nvPr>
            <p:ph type="sldNum" sz="quarter" idx="12"/>
          </p:nvPr>
        </p:nvSpPr>
        <p:spPr/>
        <p:txBody>
          <a:bodyPr/>
          <a:lstStyle/>
          <a:p>
            <a:fld id="{86ECCFAB-3752-46D0-A66C-8286CDEEC2C9}" type="slidenum">
              <a:rPr lang="it-IT" smtClean="0"/>
              <a:t>52</a:t>
            </a:fld>
            <a:endParaRPr lang="it-IT"/>
          </a:p>
        </p:txBody>
      </p:sp>
    </p:spTree>
    <p:extLst>
      <p:ext uri="{BB962C8B-B14F-4D97-AF65-F5344CB8AC3E}">
        <p14:creationId xmlns:p14="http://schemas.microsoft.com/office/powerpoint/2010/main" val="777712044"/>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 descr="Is Emerging Europe Prepared for GDPR? - Emerging Europe ...">
            <a:extLst>
              <a:ext uri="{FF2B5EF4-FFF2-40B4-BE49-F238E27FC236}">
                <a16:creationId xmlns:a16="http://schemas.microsoft.com/office/drawing/2014/main" id="{0FC4E2CD-9103-4B80-8B5E-AF5D614DA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sellaDiTesto 15">
            <a:extLst>
              <a:ext uri="{FF2B5EF4-FFF2-40B4-BE49-F238E27FC236}">
                <a16:creationId xmlns:a16="http://schemas.microsoft.com/office/drawing/2014/main" id="{1CB6A7CA-8C5F-408A-A492-738520CAE65C}"/>
              </a:ext>
            </a:extLst>
          </p:cNvPr>
          <p:cNvSpPr txBox="1"/>
          <p:nvPr/>
        </p:nvSpPr>
        <p:spPr>
          <a:xfrm>
            <a:off x="2465038" y="3044279"/>
            <a:ext cx="7261924" cy="769441"/>
          </a:xfrm>
          <a:prstGeom prst="rect">
            <a:avLst/>
          </a:prstGeom>
          <a:solidFill>
            <a:srgbClr val="4C61A0"/>
          </a:solidFill>
          <a:ln>
            <a:solidFill>
              <a:schemeClr val="tx1"/>
            </a:solidFill>
          </a:ln>
        </p:spPr>
        <p:txBody>
          <a:bodyPr wrap="none" rtlCol="0">
            <a:spAutoFit/>
          </a:bodyPr>
          <a:lstStyle/>
          <a:p>
            <a:pPr algn="ctr"/>
            <a:r>
              <a:rPr lang="it-IT" sz="4400" b="1" dirty="0">
                <a:solidFill>
                  <a:schemeClr val="bg1"/>
                </a:solidFill>
                <a:latin typeface="Century Gothic" panose="020B0502020202020204" pitchFamily="34" charset="0"/>
              </a:rPr>
              <a:t>Privacy &amp; Digital Forensics</a:t>
            </a:r>
          </a:p>
        </p:txBody>
      </p:sp>
      <p:sp>
        <p:nvSpPr>
          <p:cNvPr id="2" name="Segnaposto numero diapositiva 1">
            <a:extLst>
              <a:ext uri="{FF2B5EF4-FFF2-40B4-BE49-F238E27FC236}">
                <a16:creationId xmlns:a16="http://schemas.microsoft.com/office/drawing/2014/main" id="{BF141906-03C8-431B-A2FE-0882A171D3DB}"/>
              </a:ext>
            </a:extLst>
          </p:cNvPr>
          <p:cNvSpPr>
            <a:spLocks noGrp="1"/>
          </p:cNvSpPr>
          <p:nvPr>
            <p:ph type="sldNum" sz="quarter" idx="12"/>
          </p:nvPr>
        </p:nvSpPr>
        <p:spPr/>
        <p:txBody>
          <a:bodyPr/>
          <a:lstStyle/>
          <a:p>
            <a:fld id="{86ECCFAB-3752-46D0-A66C-8286CDEEC2C9}" type="slidenum">
              <a:rPr lang="it-IT" smtClean="0"/>
              <a:t>53</a:t>
            </a:fld>
            <a:endParaRPr lang="it-IT"/>
          </a:p>
        </p:txBody>
      </p:sp>
    </p:spTree>
    <p:extLst>
      <p:ext uri="{BB962C8B-B14F-4D97-AF65-F5344CB8AC3E}">
        <p14:creationId xmlns:p14="http://schemas.microsoft.com/office/powerpoint/2010/main" val="1729188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4" name="Picture 4" descr="Practice Management Software Data Center - TheraOffice">
            <a:extLst>
              <a:ext uri="{FF2B5EF4-FFF2-40B4-BE49-F238E27FC236}">
                <a16:creationId xmlns:a16="http://schemas.microsoft.com/office/drawing/2014/main" id="{05E52CE9-4979-4A60-AEFF-B3F3FBB33BE4}"/>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4" name="Connettore 2 3">
            <a:extLst>
              <a:ext uri="{FF2B5EF4-FFF2-40B4-BE49-F238E27FC236}">
                <a16:creationId xmlns:a16="http://schemas.microsoft.com/office/drawing/2014/main" id="{3D9FDE96-4D7E-499A-8E43-27BD95346AC6}"/>
              </a:ext>
            </a:extLst>
          </p:cNvPr>
          <p:cNvCxnSpPr/>
          <p:nvPr/>
        </p:nvCxnSpPr>
        <p:spPr>
          <a:xfrm flipH="1">
            <a:off x="9288379" y="1848051"/>
            <a:ext cx="1155032" cy="373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AEB5790C-654B-4721-9B0B-C970993EFCDD}"/>
              </a:ext>
            </a:extLst>
          </p:cNvPr>
          <p:cNvSpPr txBox="1"/>
          <p:nvPr/>
        </p:nvSpPr>
        <p:spPr>
          <a:xfrm>
            <a:off x="3342685" y="137451"/>
            <a:ext cx="5506637" cy="769441"/>
          </a:xfrm>
          <a:prstGeom prst="rect">
            <a:avLst/>
          </a:prstGeom>
          <a:solidFill>
            <a:srgbClr val="4C61A0"/>
          </a:solidFill>
          <a:ln>
            <a:solidFill>
              <a:sysClr val="windowText" lastClr="00000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rPr>
              <a:t>Database Forensics</a:t>
            </a:r>
          </a:p>
        </p:txBody>
      </p:sp>
      <p:pic>
        <p:nvPicPr>
          <p:cNvPr id="17" name="Immagine 16">
            <a:extLst>
              <a:ext uri="{FF2B5EF4-FFF2-40B4-BE49-F238E27FC236}">
                <a16:creationId xmlns:a16="http://schemas.microsoft.com/office/drawing/2014/main" id="{0E58235E-0D00-4F52-A41D-F2357EE60615}"/>
              </a:ext>
            </a:extLst>
          </p:cNvPr>
          <p:cNvPicPr>
            <a:picLocks noChangeAspect="1"/>
          </p:cNvPicPr>
          <p:nvPr/>
        </p:nvPicPr>
        <p:blipFill>
          <a:blip r:embed="rId4"/>
          <a:stretch>
            <a:fillRect/>
          </a:stretch>
        </p:blipFill>
        <p:spPr>
          <a:xfrm>
            <a:off x="4591031" y="3133675"/>
            <a:ext cx="3009938" cy="1780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CasellaDiTesto 20">
            <a:extLst>
              <a:ext uri="{FF2B5EF4-FFF2-40B4-BE49-F238E27FC236}">
                <a16:creationId xmlns:a16="http://schemas.microsoft.com/office/drawing/2014/main" id="{E21E26B3-A027-4E55-9A46-1DCFEA4A98D7}"/>
              </a:ext>
            </a:extLst>
          </p:cNvPr>
          <p:cNvSpPr txBox="1"/>
          <p:nvPr/>
        </p:nvSpPr>
        <p:spPr>
          <a:xfrm>
            <a:off x="2058694" y="1044333"/>
            <a:ext cx="9484235" cy="1177354"/>
          </a:xfrm>
          <a:prstGeom prst="rect">
            <a:avLst/>
          </a:prstGeom>
        </p:spPr>
        <p:txBody>
          <a:bodyPr vert="horz" lIns="91440" tIns="45720" rIns="91440" bIns="45720" rtlCol="0">
            <a:normAutofit/>
          </a:bodyPr>
          <a:lstStyle/>
          <a:p>
            <a:pPr algn="ctr">
              <a:lnSpc>
                <a:spcPct val="90000"/>
              </a:lnSpc>
              <a:spcAft>
                <a:spcPts val="600"/>
              </a:spcAft>
            </a:pPr>
            <a:r>
              <a:rPr lang="it-IT" sz="1600" dirty="0">
                <a:solidFill>
                  <a:prstClr val="white"/>
                </a:solidFill>
                <a:latin typeface="Century Gothic" panose="020B0502020202020204" pitchFamily="34" charset="0"/>
              </a:rPr>
              <a:t>Come appena detto, la Digital Forensics è emersa come un problema strettamente correlato al recupero dei dati e ai database.</a:t>
            </a:r>
          </a:p>
          <a:p>
            <a:pPr algn="ctr">
              <a:lnSpc>
                <a:spcPct val="90000"/>
              </a:lnSpc>
              <a:spcAft>
                <a:spcPts val="600"/>
              </a:spcAft>
            </a:pPr>
            <a:r>
              <a:rPr lang="it-IT" sz="1600" dirty="0">
                <a:solidFill>
                  <a:prstClr val="white"/>
                </a:solidFill>
                <a:latin typeface="Century Gothic" panose="020B0502020202020204" pitchFamily="34" charset="0"/>
              </a:rPr>
              <a:t>I problemi di privacy nella database forensics sono stati considerati dai seguenti punti di vista:</a:t>
            </a:r>
          </a:p>
        </p:txBody>
      </p:sp>
      <p:sp>
        <p:nvSpPr>
          <p:cNvPr id="22" name="CasellaDiTesto 21">
            <a:extLst>
              <a:ext uri="{FF2B5EF4-FFF2-40B4-BE49-F238E27FC236}">
                <a16:creationId xmlns:a16="http://schemas.microsoft.com/office/drawing/2014/main" id="{FF818666-53BA-4FD6-97E4-E025FE1756E7}"/>
              </a:ext>
            </a:extLst>
          </p:cNvPr>
          <p:cNvSpPr txBox="1"/>
          <p:nvPr/>
        </p:nvSpPr>
        <p:spPr>
          <a:xfrm>
            <a:off x="7741058" y="3064845"/>
            <a:ext cx="3441104" cy="3327140"/>
          </a:xfrm>
          <a:prstGeom prst="rect">
            <a:avLst/>
          </a:prstGeom>
        </p:spPr>
        <p:txBody>
          <a:bodyPr vert="horz" lIns="91440" tIns="45720" rIns="91440" bIns="45720" rtlCol="0">
            <a:normAutofit/>
          </a:bodyPr>
          <a:lstStyle/>
          <a:p>
            <a:pPr marL="400050" indent="-400050">
              <a:lnSpc>
                <a:spcPct val="90000"/>
              </a:lnSpc>
              <a:spcAft>
                <a:spcPts val="600"/>
              </a:spcAft>
              <a:buFontTx/>
              <a:buAutoNum type="romanLcParenR"/>
            </a:pPr>
            <a:r>
              <a:rPr lang="it-IT" sz="1600" dirty="0">
                <a:solidFill>
                  <a:prstClr val="white"/>
                </a:solidFill>
                <a:latin typeface="Century Gothic" panose="020B0502020202020204" pitchFamily="34" charset="0"/>
              </a:rPr>
              <a:t>il diritto di proteggere l'accesso ai dati</a:t>
            </a:r>
          </a:p>
          <a:p>
            <a:pPr marL="400050" indent="-400050">
              <a:lnSpc>
                <a:spcPct val="90000"/>
              </a:lnSpc>
              <a:spcAft>
                <a:spcPts val="600"/>
              </a:spcAft>
              <a:buFontTx/>
              <a:buAutoNum type="romanLcParenR"/>
            </a:pPr>
            <a:r>
              <a:rPr lang="it-IT" sz="1600" dirty="0">
                <a:solidFill>
                  <a:prstClr val="white"/>
                </a:solidFill>
                <a:latin typeface="Century Gothic" panose="020B0502020202020204" pitchFamily="34" charset="0"/>
              </a:rPr>
              <a:t>garantire la cancellazione sicura dei dati</a:t>
            </a:r>
          </a:p>
          <a:p>
            <a:pPr marL="400050" indent="-400050">
              <a:lnSpc>
                <a:spcPct val="90000"/>
              </a:lnSpc>
              <a:spcAft>
                <a:spcPts val="600"/>
              </a:spcAft>
              <a:buFontTx/>
              <a:buAutoNum type="romanLcParenR"/>
            </a:pPr>
            <a:r>
              <a:rPr lang="it-IT" sz="1600" dirty="0">
                <a:solidFill>
                  <a:prstClr val="white"/>
                </a:solidFill>
                <a:latin typeface="Century Gothic" panose="020B0502020202020204" pitchFamily="34" charset="0"/>
              </a:rPr>
              <a:t>proteggere i dati degli utenti onesti durante le indagini post-mortem verso la definizione di quadri specifici per l'archiviazione dei dati.</a:t>
            </a:r>
          </a:p>
        </p:txBody>
      </p:sp>
      <p:cxnSp>
        <p:nvCxnSpPr>
          <p:cNvPr id="24" name="Connettore 2 23">
            <a:extLst>
              <a:ext uri="{FF2B5EF4-FFF2-40B4-BE49-F238E27FC236}">
                <a16:creationId xmlns:a16="http://schemas.microsoft.com/office/drawing/2014/main" id="{6BBD8A29-2962-4075-AB5F-851DCC3476B6}"/>
              </a:ext>
            </a:extLst>
          </p:cNvPr>
          <p:cNvCxnSpPr>
            <a:cxnSpLocks/>
          </p:cNvCxnSpPr>
          <p:nvPr/>
        </p:nvCxnSpPr>
        <p:spPr>
          <a:xfrm flipH="1">
            <a:off x="9336505" y="1848051"/>
            <a:ext cx="1106906" cy="1126155"/>
          </a:xfrm>
          <a:prstGeom prst="straightConnector1">
            <a:avLst/>
          </a:prstGeom>
          <a:noFill/>
          <a:ln w="6350" cap="flat" cmpd="sng" algn="ctr">
            <a:solidFill>
              <a:sysClr val="window" lastClr="FFFFFF"/>
            </a:solidFill>
            <a:prstDash val="solid"/>
            <a:miter lim="800000"/>
            <a:tailEnd type="triangle"/>
          </a:ln>
          <a:effectLst/>
        </p:spPr>
      </p:cxnSp>
      <p:sp>
        <p:nvSpPr>
          <p:cNvPr id="2" name="Segnaposto numero diapositiva 1">
            <a:extLst>
              <a:ext uri="{FF2B5EF4-FFF2-40B4-BE49-F238E27FC236}">
                <a16:creationId xmlns:a16="http://schemas.microsoft.com/office/drawing/2014/main" id="{F3BF4FDA-C654-43D8-B9C5-292DEF095E7A}"/>
              </a:ext>
            </a:extLst>
          </p:cNvPr>
          <p:cNvSpPr>
            <a:spLocks noGrp="1"/>
          </p:cNvSpPr>
          <p:nvPr>
            <p:ph type="sldNum" sz="quarter" idx="12"/>
          </p:nvPr>
        </p:nvSpPr>
        <p:spPr/>
        <p:txBody>
          <a:bodyPr/>
          <a:lstStyle/>
          <a:p>
            <a:fld id="{86ECCFAB-3752-46D0-A66C-8286CDEEC2C9}" type="slidenum">
              <a:rPr lang="it-IT" smtClean="0"/>
              <a:t>54</a:t>
            </a:fld>
            <a:endParaRPr lang="it-IT"/>
          </a:p>
        </p:txBody>
      </p:sp>
    </p:spTree>
    <p:extLst>
      <p:ext uri="{BB962C8B-B14F-4D97-AF65-F5344CB8AC3E}">
        <p14:creationId xmlns:p14="http://schemas.microsoft.com/office/powerpoint/2010/main" val="321028663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4" name="Picture 4" descr="Practice Management Software Data Center - TheraOffice">
            <a:extLst>
              <a:ext uri="{FF2B5EF4-FFF2-40B4-BE49-F238E27FC236}">
                <a16:creationId xmlns:a16="http://schemas.microsoft.com/office/drawing/2014/main" id="{05E52CE9-4979-4A60-AEFF-B3F3FBB33BE4}"/>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4" name="Connettore 2 3">
            <a:extLst>
              <a:ext uri="{FF2B5EF4-FFF2-40B4-BE49-F238E27FC236}">
                <a16:creationId xmlns:a16="http://schemas.microsoft.com/office/drawing/2014/main" id="{3D9FDE96-4D7E-499A-8E43-27BD95346AC6}"/>
              </a:ext>
            </a:extLst>
          </p:cNvPr>
          <p:cNvCxnSpPr/>
          <p:nvPr/>
        </p:nvCxnSpPr>
        <p:spPr>
          <a:xfrm flipH="1">
            <a:off x="9288379" y="1848051"/>
            <a:ext cx="1155032" cy="373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A44FE36-1C63-4ACC-A2CC-0B9190D190B9}"/>
              </a:ext>
            </a:extLst>
          </p:cNvPr>
          <p:cNvSpPr txBox="1"/>
          <p:nvPr/>
        </p:nvSpPr>
        <p:spPr>
          <a:xfrm>
            <a:off x="3342684" y="137451"/>
            <a:ext cx="5506636" cy="769441"/>
          </a:xfrm>
          <a:prstGeom prst="rect">
            <a:avLst/>
          </a:prstGeom>
          <a:solidFill>
            <a:srgbClr val="4C61A0"/>
          </a:solidFill>
          <a:ln>
            <a:solidFill>
              <a:sysClr val="windowText" lastClr="00000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rPr>
              <a:t>Database Forensics</a:t>
            </a:r>
          </a:p>
        </p:txBody>
      </p:sp>
      <p:sp>
        <p:nvSpPr>
          <p:cNvPr id="14" name="CasellaDiTesto 13">
            <a:extLst>
              <a:ext uri="{FF2B5EF4-FFF2-40B4-BE49-F238E27FC236}">
                <a16:creationId xmlns:a16="http://schemas.microsoft.com/office/drawing/2014/main" id="{D470C542-067F-4526-A1FB-D2C7908010C3}"/>
              </a:ext>
            </a:extLst>
          </p:cNvPr>
          <p:cNvSpPr txBox="1"/>
          <p:nvPr/>
        </p:nvSpPr>
        <p:spPr>
          <a:xfrm>
            <a:off x="2130356" y="1059898"/>
            <a:ext cx="9484235" cy="1177354"/>
          </a:xfrm>
          <a:prstGeom prst="rect">
            <a:avLst/>
          </a:prstGeom>
        </p:spPr>
        <p:txBody>
          <a:bodyPr vert="horz" lIns="91440" tIns="45720" rIns="91440" bIns="45720" rtlCol="0">
            <a:normAutofit/>
          </a:bodyPr>
          <a:lstStyle/>
          <a:p>
            <a:pPr algn="ctr">
              <a:lnSpc>
                <a:spcPct val="90000"/>
              </a:lnSpc>
              <a:spcAft>
                <a:spcPts val="600"/>
              </a:spcAft>
              <a:defRPr/>
            </a:pPr>
            <a:r>
              <a:rPr lang="it-IT" sz="1600" dirty="0">
                <a:solidFill>
                  <a:prstClr val="white"/>
                </a:solidFill>
                <a:latin typeface="Century Gothic" panose="020B0502020202020204" pitchFamily="34" charset="0"/>
              </a:rPr>
              <a:t>In generale, la maggior parte delle soluzioni in questa sezione utilizza la crittografia per limitare l'accesso ai dati, che possono essere archiviati in più dispositivi o utilizzati per scopi diversi, come mostrato in figura.</a:t>
            </a:r>
          </a:p>
        </p:txBody>
      </p:sp>
      <p:sp>
        <p:nvSpPr>
          <p:cNvPr id="15" name="CasellaDiTesto 14">
            <a:extLst>
              <a:ext uri="{FF2B5EF4-FFF2-40B4-BE49-F238E27FC236}">
                <a16:creationId xmlns:a16="http://schemas.microsoft.com/office/drawing/2014/main" id="{A405DBE3-28B8-4639-A543-60B577080B53}"/>
              </a:ext>
            </a:extLst>
          </p:cNvPr>
          <p:cNvSpPr txBox="1"/>
          <p:nvPr/>
        </p:nvSpPr>
        <p:spPr>
          <a:xfrm>
            <a:off x="7441349" y="2940248"/>
            <a:ext cx="3441104" cy="2774075"/>
          </a:xfrm>
          <a:prstGeom prst="rect">
            <a:avLst/>
          </a:prstGeom>
        </p:spPr>
        <p:txBody>
          <a:bodyPr vert="horz" lIns="91440" tIns="45720" rIns="91440" bIns="45720" rtlCol="0">
            <a:normAutofit fontScale="92500" lnSpcReduction="10000"/>
          </a:bodyPr>
          <a:lstStyle/>
          <a:p>
            <a:pPr>
              <a:lnSpc>
                <a:spcPct val="90000"/>
              </a:lnSpc>
              <a:spcAft>
                <a:spcPts val="600"/>
              </a:spcAft>
            </a:pPr>
            <a:r>
              <a:rPr lang="it-IT" sz="1600" dirty="0">
                <a:solidFill>
                  <a:prstClr val="white"/>
                </a:solidFill>
                <a:latin typeface="Century Gothic" panose="020B0502020202020204" pitchFamily="34" charset="0"/>
              </a:rPr>
              <a:t>Oggi esistono soluzioni di database sia per server che per dispositivi mobili e la protezione dei dati copre non solo server di grandi dimensioni, ma anche dispositivi di archiviazione che possono connettersi a qualsiasi computer. In questo ecosistema, tutti necessitano che i dati vengono archiviati secondo determinati criteri.</a:t>
            </a:r>
          </a:p>
          <a:p>
            <a:pPr>
              <a:lnSpc>
                <a:spcPct val="90000"/>
              </a:lnSpc>
              <a:spcAft>
                <a:spcPts val="600"/>
              </a:spcAft>
            </a:pPr>
            <a:r>
              <a:rPr lang="it-IT" sz="1600" dirty="0">
                <a:solidFill>
                  <a:prstClr val="white"/>
                </a:solidFill>
                <a:latin typeface="Century Gothic" panose="020B0502020202020204" pitchFamily="34" charset="0"/>
              </a:rPr>
              <a:t>Nelle slide seguenti vengono analizzati i contributi nell'area della database forensics sulla privacy.</a:t>
            </a:r>
          </a:p>
        </p:txBody>
      </p:sp>
      <p:pic>
        <p:nvPicPr>
          <p:cNvPr id="16" name="Immagine 15">
            <a:extLst>
              <a:ext uri="{FF2B5EF4-FFF2-40B4-BE49-F238E27FC236}">
                <a16:creationId xmlns:a16="http://schemas.microsoft.com/office/drawing/2014/main" id="{C07EED33-6EAF-46EE-8E65-572219A22B35}"/>
              </a:ext>
            </a:extLst>
          </p:cNvPr>
          <p:cNvPicPr>
            <a:picLocks noChangeAspect="1"/>
          </p:cNvPicPr>
          <p:nvPr/>
        </p:nvPicPr>
        <p:blipFill>
          <a:blip r:embed="rId4"/>
          <a:stretch>
            <a:fillRect/>
          </a:stretch>
        </p:blipFill>
        <p:spPr>
          <a:xfrm>
            <a:off x="1802084" y="2665253"/>
            <a:ext cx="5557733" cy="3324067"/>
          </a:xfrm>
          <a:prstGeom prst="rect">
            <a:avLst/>
          </a:prstGeom>
          <a:ln>
            <a:noFill/>
          </a:ln>
          <a:effectLst>
            <a:softEdge rad="112500"/>
          </a:effectLst>
        </p:spPr>
      </p:pic>
      <p:sp>
        <p:nvSpPr>
          <p:cNvPr id="2" name="Segnaposto numero diapositiva 1">
            <a:extLst>
              <a:ext uri="{FF2B5EF4-FFF2-40B4-BE49-F238E27FC236}">
                <a16:creationId xmlns:a16="http://schemas.microsoft.com/office/drawing/2014/main" id="{0FD56512-FC89-4AA8-AFCC-F1E044C597B2}"/>
              </a:ext>
            </a:extLst>
          </p:cNvPr>
          <p:cNvSpPr>
            <a:spLocks noGrp="1"/>
          </p:cNvSpPr>
          <p:nvPr>
            <p:ph type="sldNum" sz="quarter" idx="12"/>
          </p:nvPr>
        </p:nvSpPr>
        <p:spPr/>
        <p:txBody>
          <a:bodyPr/>
          <a:lstStyle/>
          <a:p>
            <a:fld id="{86ECCFAB-3752-46D0-A66C-8286CDEEC2C9}" type="slidenum">
              <a:rPr lang="it-IT" smtClean="0"/>
              <a:t>55</a:t>
            </a:fld>
            <a:endParaRPr lang="it-IT"/>
          </a:p>
        </p:txBody>
      </p:sp>
    </p:spTree>
    <p:extLst>
      <p:ext uri="{BB962C8B-B14F-4D97-AF65-F5344CB8AC3E}">
        <p14:creationId xmlns:p14="http://schemas.microsoft.com/office/powerpoint/2010/main" val="4098436380"/>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Practice Management Software Data Center - TheraOffice">
            <a:extLst>
              <a:ext uri="{FF2B5EF4-FFF2-40B4-BE49-F238E27FC236}">
                <a16:creationId xmlns:a16="http://schemas.microsoft.com/office/drawing/2014/main" id="{05E52CE9-4979-4A60-AEFF-B3F3FBB33BE4}"/>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4" name="Connettore 2 3">
            <a:extLst>
              <a:ext uri="{FF2B5EF4-FFF2-40B4-BE49-F238E27FC236}">
                <a16:creationId xmlns:a16="http://schemas.microsoft.com/office/drawing/2014/main" id="{3D9FDE96-4D7E-499A-8E43-27BD95346AC6}"/>
              </a:ext>
            </a:extLst>
          </p:cNvPr>
          <p:cNvCxnSpPr/>
          <p:nvPr/>
        </p:nvCxnSpPr>
        <p:spPr>
          <a:xfrm flipH="1">
            <a:off x="9288379" y="1848051"/>
            <a:ext cx="1155032" cy="373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B5089213-0610-4D66-87B3-137EBA024E16}"/>
              </a:ext>
            </a:extLst>
          </p:cNvPr>
          <p:cNvSpPr txBox="1"/>
          <p:nvPr/>
        </p:nvSpPr>
        <p:spPr>
          <a:xfrm>
            <a:off x="3342682" y="62893"/>
            <a:ext cx="5506636" cy="769441"/>
          </a:xfrm>
          <a:prstGeom prst="rect">
            <a:avLst/>
          </a:prstGeom>
          <a:solidFill>
            <a:srgbClr val="4C61A0"/>
          </a:solidFill>
          <a:ln>
            <a:solidFill>
              <a:sysClr val="windowText" lastClr="000000"/>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rPr>
              <a:t>Database Forensics</a:t>
            </a:r>
          </a:p>
        </p:txBody>
      </p:sp>
      <p:sp>
        <p:nvSpPr>
          <p:cNvPr id="19" name="CasellaDiTesto 18">
            <a:extLst>
              <a:ext uri="{FF2B5EF4-FFF2-40B4-BE49-F238E27FC236}">
                <a16:creationId xmlns:a16="http://schemas.microsoft.com/office/drawing/2014/main" id="{EB0EE0C2-ADB9-43DE-9219-5233CEAB5B0F}"/>
              </a:ext>
            </a:extLst>
          </p:cNvPr>
          <p:cNvSpPr txBox="1"/>
          <p:nvPr/>
        </p:nvSpPr>
        <p:spPr>
          <a:xfrm>
            <a:off x="2130356" y="1236327"/>
            <a:ext cx="9484235" cy="76944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Il </a:t>
            </a:r>
            <a:r>
              <a:rPr kumimoji="0" lang="en-US" sz="16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controllo</a:t>
            </a:r>
            <a:r>
              <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degli</a:t>
            </a:r>
            <a:r>
              <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accessi</a:t>
            </a:r>
            <a:r>
              <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è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stato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utilizzato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due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scopi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principali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nelle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indagini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digitali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come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meccanismo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di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sicurezza</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impedire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l'accesso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non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autorizzato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ai dati e come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meccanismo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controllare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l'intera</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indagine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forense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digitale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t>
            </a:r>
          </a:p>
        </p:txBody>
      </p:sp>
      <p:sp>
        <p:nvSpPr>
          <p:cNvPr id="20" name="CasellaDiTesto 19">
            <a:extLst>
              <a:ext uri="{FF2B5EF4-FFF2-40B4-BE49-F238E27FC236}">
                <a16:creationId xmlns:a16="http://schemas.microsoft.com/office/drawing/2014/main" id="{34E21F37-D48C-4409-A6CA-B7A087F62897}"/>
              </a:ext>
            </a:extLst>
          </p:cNvPr>
          <p:cNvSpPr txBox="1"/>
          <p:nvPr/>
        </p:nvSpPr>
        <p:spPr>
          <a:xfrm>
            <a:off x="1873181" y="2030862"/>
            <a:ext cx="9484235" cy="179418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Nel caso in cui al database acceda un'entità non autorizzata, il contenuto sarà incomprensibile. Solo gli agenti delle agenzie legali sono in grado di accedere a queste informazioni.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La soluzione proposta utilizza la </a:t>
            </a:r>
            <a:r>
              <a:rPr kumimoji="0" lang="it-IT"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crittografia</a:t>
            </a: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garantire che siano consentite solo query legittime sul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il contributo alla Privacy si concentra sul controllo degli accessi come meccanismo per limitare l'accesso ai dati personali all'interno di un database.</a:t>
            </a:r>
          </a:p>
        </p:txBody>
      </p:sp>
      <p:sp>
        <p:nvSpPr>
          <p:cNvPr id="21" name="CasellaDiTesto 20">
            <a:extLst>
              <a:ext uri="{FF2B5EF4-FFF2-40B4-BE49-F238E27FC236}">
                <a16:creationId xmlns:a16="http://schemas.microsoft.com/office/drawing/2014/main" id="{43B5A9EC-E596-4CE9-B2DB-FDF077DDE851}"/>
              </a:ext>
            </a:extLst>
          </p:cNvPr>
          <p:cNvSpPr txBox="1"/>
          <p:nvPr/>
        </p:nvSpPr>
        <p:spPr>
          <a:xfrm>
            <a:off x="4583411" y="832334"/>
            <a:ext cx="3025187" cy="400110"/>
          </a:xfrm>
          <a:prstGeom prst="rect">
            <a:avLst/>
          </a:prstGeom>
          <a:solidFill>
            <a:srgbClr val="4C61A0"/>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Controllo degli accessi</a:t>
            </a:r>
          </a:p>
        </p:txBody>
      </p:sp>
      <p:sp>
        <p:nvSpPr>
          <p:cNvPr id="2" name="Segnaposto numero diapositiva 1">
            <a:extLst>
              <a:ext uri="{FF2B5EF4-FFF2-40B4-BE49-F238E27FC236}">
                <a16:creationId xmlns:a16="http://schemas.microsoft.com/office/drawing/2014/main" id="{A2555F9D-2FF5-47D6-8043-06D812B565F8}"/>
              </a:ext>
            </a:extLst>
          </p:cNvPr>
          <p:cNvSpPr>
            <a:spLocks noGrp="1"/>
          </p:cNvSpPr>
          <p:nvPr>
            <p:ph type="sldNum" sz="quarter" idx="12"/>
          </p:nvPr>
        </p:nvSpPr>
        <p:spPr/>
        <p:txBody>
          <a:bodyPr/>
          <a:lstStyle/>
          <a:p>
            <a:fld id="{86ECCFAB-3752-46D0-A66C-8286CDEEC2C9}" type="slidenum">
              <a:rPr lang="it-IT" smtClean="0"/>
              <a:t>56</a:t>
            </a:fld>
            <a:endParaRPr lang="it-IT"/>
          </a:p>
        </p:txBody>
      </p:sp>
    </p:spTree>
    <p:extLst>
      <p:ext uri="{BB962C8B-B14F-4D97-AF65-F5344CB8AC3E}">
        <p14:creationId xmlns:p14="http://schemas.microsoft.com/office/powerpoint/2010/main" val="2077661669"/>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4" name="Picture 4" descr="Practice Management Software Data Center - TheraOffice">
            <a:extLst>
              <a:ext uri="{FF2B5EF4-FFF2-40B4-BE49-F238E27FC236}">
                <a16:creationId xmlns:a16="http://schemas.microsoft.com/office/drawing/2014/main" id="{05E52CE9-4979-4A60-AEFF-B3F3FBB33BE4}"/>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6"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CasellaDiTesto 6">
            <a:extLst>
              <a:ext uri="{FF2B5EF4-FFF2-40B4-BE49-F238E27FC236}">
                <a16:creationId xmlns:a16="http://schemas.microsoft.com/office/drawing/2014/main" id="{3128E699-51B4-460A-9227-CD3F8EFB580B}"/>
              </a:ext>
            </a:extLst>
          </p:cNvPr>
          <p:cNvSpPr txBox="1"/>
          <p:nvPr/>
        </p:nvSpPr>
        <p:spPr>
          <a:xfrm>
            <a:off x="2130356" y="1236327"/>
            <a:ext cx="9484235" cy="76944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Il </a:t>
            </a:r>
            <a:r>
              <a:rPr kumimoji="0" lang="en-US" sz="16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controllo</a:t>
            </a:r>
            <a:r>
              <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degli</a:t>
            </a:r>
            <a:r>
              <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accessi</a:t>
            </a:r>
            <a:r>
              <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è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stato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utilizzato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due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scopi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principali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nelle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indagini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digitali</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come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meccanismo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di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sicurezza</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impedire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l'accesso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non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autorizzato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ai dati e come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meccanismo</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per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controllare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l'intera</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indagine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forense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r>
              <a:rPr kumimoji="0" lang="en-US" sz="16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digitale</a:t>
            </a: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t>
            </a:r>
          </a:p>
        </p:txBody>
      </p:sp>
      <p:cxnSp>
        <p:nvCxnSpPr>
          <p:cNvPr id="4" name="Connettore 2 3">
            <a:extLst>
              <a:ext uri="{FF2B5EF4-FFF2-40B4-BE49-F238E27FC236}">
                <a16:creationId xmlns:a16="http://schemas.microsoft.com/office/drawing/2014/main" id="{3D9FDE96-4D7E-499A-8E43-27BD95346AC6}"/>
              </a:ext>
            </a:extLst>
          </p:cNvPr>
          <p:cNvCxnSpPr/>
          <p:nvPr/>
        </p:nvCxnSpPr>
        <p:spPr>
          <a:xfrm flipH="1">
            <a:off x="9288379" y="1848051"/>
            <a:ext cx="1155032" cy="373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B5089213-0610-4D66-87B3-137EBA024E16}"/>
              </a:ext>
            </a:extLst>
          </p:cNvPr>
          <p:cNvSpPr txBox="1"/>
          <p:nvPr/>
        </p:nvSpPr>
        <p:spPr>
          <a:xfrm>
            <a:off x="3342682" y="62893"/>
            <a:ext cx="5506636" cy="769441"/>
          </a:xfrm>
          <a:prstGeom prst="rect">
            <a:avLst/>
          </a:prstGeom>
          <a:solidFill>
            <a:srgbClr val="4C61A0"/>
          </a:solidFill>
          <a:ln>
            <a:solidFill>
              <a:sysClr val="windowText" lastClr="00000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Database Forensics</a:t>
            </a:r>
          </a:p>
        </p:txBody>
      </p:sp>
      <p:sp>
        <p:nvSpPr>
          <p:cNvPr id="11" name="CasellaDiTesto 10">
            <a:extLst>
              <a:ext uri="{FF2B5EF4-FFF2-40B4-BE49-F238E27FC236}">
                <a16:creationId xmlns:a16="http://schemas.microsoft.com/office/drawing/2014/main" id="{EC4EDD72-6C56-4DF1-8446-2DD27A6D1CFE}"/>
              </a:ext>
            </a:extLst>
          </p:cNvPr>
          <p:cNvSpPr txBox="1"/>
          <p:nvPr/>
        </p:nvSpPr>
        <p:spPr>
          <a:xfrm>
            <a:off x="1873181" y="2030862"/>
            <a:ext cx="9484235" cy="179418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schemeClr val="tx1">
                    <a:lumMod val="50000"/>
                  </a:schemeClr>
                </a:solidFill>
                <a:effectLst/>
                <a:uLnTx/>
                <a:uFillTx/>
                <a:latin typeface="Century Gothic" panose="020B0502020202020204" pitchFamily="34" charset="0"/>
                <a:ea typeface="+mn-ea"/>
                <a:cs typeface="+mn-cs"/>
              </a:rPr>
              <a:t>Nel caso in cui al database acceda un'entità non autorizzata, il contenuto sarà incomprensibile. Solo gli agenti delle agenzie legali sono in grado di accedere a queste informazioni.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schemeClr val="tx1">
                    <a:lumMod val="50000"/>
                  </a:schemeClr>
                </a:solidFill>
                <a:effectLst/>
                <a:uLnTx/>
                <a:uFillTx/>
                <a:latin typeface="Century Gothic" panose="020B0502020202020204" pitchFamily="34" charset="0"/>
                <a:ea typeface="+mn-ea"/>
                <a:cs typeface="+mn-cs"/>
              </a:rPr>
              <a:t>La soluzione proposta utilizza la </a:t>
            </a:r>
            <a:r>
              <a:rPr kumimoji="0" lang="it-IT" sz="1600" b="1" i="0" u="none" strike="noStrike" kern="1200" cap="none" spc="0" normalizeH="0" baseline="0" noProof="0" dirty="0">
                <a:ln>
                  <a:noFill/>
                </a:ln>
                <a:solidFill>
                  <a:schemeClr val="tx1">
                    <a:lumMod val="50000"/>
                  </a:schemeClr>
                </a:solidFill>
                <a:effectLst/>
                <a:uLnTx/>
                <a:uFillTx/>
                <a:latin typeface="Century Gothic" panose="020B0502020202020204" pitchFamily="34" charset="0"/>
                <a:ea typeface="+mn-ea"/>
                <a:cs typeface="+mn-cs"/>
              </a:rPr>
              <a:t>crittografia</a:t>
            </a:r>
            <a:r>
              <a:rPr kumimoji="0" lang="it-IT" sz="1600" b="0" i="0" u="none" strike="noStrike" kern="1200" cap="none" spc="0" normalizeH="0" baseline="0" noProof="0" dirty="0">
                <a:ln>
                  <a:noFill/>
                </a:ln>
                <a:solidFill>
                  <a:schemeClr val="tx1">
                    <a:lumMod val="50000"/>
                  </a:schemeClr>
                </a:solidFill>
                <a:effectLst/>
                <a:uLnTx/>
                <a:uFillTx/>
                <a:latin typeface="Century Gothic" panose="020B0502020202020204" pitchFamily="34" charset="0"/>
                <a:ea typeface="+mn-ea"/>
                <a:cs typeface="+mn-cs"/>
              </a:rPr>
              <a:t> per garantire che siano consentite solo query legittime sul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1600" b="0" i="0" u="none" strike="noStrike" kern="1200" cap="none" spc="0" normalizeH="0" baseline="0" noProof="0" dirty="0">
                <a:ln>
                  <a:noFill/>
                </a:ln>
                <a:solidFill>
                  <a:schemeClr val="tx1">
                    <a:lumMod val="50000"/>
                  </a:schemeClr>
                </a:solidFill>
                <a:effectLst/>
                <a:uLnTx/>
                <a:uFillTx/>
                <a:latin typeface="Century Gothic" panose="020B0502020202020204" pitchFamily="34" charset="0"/>
                <a:ea typeface="+mn-ea"/>
                <a:cs typeface="+mn-cs"/>
              </a:rPr>
              <a:t>il contributo alla Privacy si concentra sul controllo degli accessi come meccanismo per limitare l'accesso ai dati personali all'interno di un database.</a:t>
            </a:r>
          </a:p>
        </p:txBody>
      </p:sp>
      <p:sp>
        <p:nvSpPr>
          <p:cNvPr id="12" name="CasellaDiTesto 11">
            <a:extLst>
              <a:ext uri="{FF2B5EF4-FFF2-40B4-BE49-F238E27FC236}">
                <a16:creationId xmlns:a16="http://schemas.microsoft.com/office/drawing/2014/main" id="{1DC73A98-C367-4F36-B152-862423F16802}"/>
              </a:ext>
            </a:extLst>
          </p:cNvPr>
          <p:cNvSpPr txBox="1"/>
          <p:nvPr/>
        </p:nvSpPr>
        <p:spPr>
          <a:xfrm>
            <a:off x="2130355" y="3850137"/>
            <a:ext cx="9484235" cy="2944970"/>
          </a:xfrm>
          <a:prstGeom prst="rect">
            <a:avLst/>
          </a:prstGeom>
        </p:spPr>
        <p:txBody>
          <a:bodyPr vert="horz" lIns="91440" tIns="45720" rIns="91440" bIns="45720" rtlCol="0">
            <a:normAutofit/>
          </a:bodyPr>
          <a:lstStyle/>
          <a:p>
            <a:pPr lvl="0" algn="ctr">
              <a:lnSpc>
                <a:spcPct val="90000"/>
              </a:lnSpc>
              <a:spcAft>
                <a:spcPts val="600"/>
              </a:spcAft>
              <a:defRPr/>
            </a:pPr>
            <a:r>
              <a:rPr lang="it-IT" sz="1600" dirty="0">
                <a:solidFill>
                  <a:prstClr val="white"/>
                </a:solidFill>
                <a:latin typeface="Century Gothic" panose="020B0502020202020204" pitchFamily="34" charset="0"/>
              </a:rPr>
              <a:t>Ciò è diverso dal controllo degli accessi ad un database contenente dati archiviati da un sistema sulle persone (o archiviati da essi).</a:t>
            </a:r>
          </a:p>
          <a:p>
            <a:pPr lvl="0" algn="ctr">
              <a:lnSpc>
                <a:spcPct val="90000"/>
              </a:lnSpc>
              <a:spcAft>
                <a:spcPts val="600"/>
              </a:spcAft>
              <a:defRPr/>
            </a:pPr>
            <a:r>
              <a:rPr lang="it-IT" sz="1600" dirty="0">
                <a:solidFill>
                  <a:prstClr val="white"/>
                </a:solidFill>
                <a:latin typeface="Century Gothic" panose="020B0502020202020204" pitchFamily="34" charset="0"/>
              </a:rPr>
              <a:t>Due soluzioni possono essere trovate per supportare quest'ultimo caso. Queste soluzioni hanno lo scopo di controllare i dati a cui gli investigatori possono accedere durante l'esecuzione e le indagini. In entrambe le soluzioni, i dati devono essere :</a:t>
            </a:r>
          </a:p>
          <a:p>
            <a:pPr marL="285750" lvl="0" indent="-285750" algn="ctr">
              <a:lnSpc>
                <a:spcPct val="90000"/>
              </a:lnSpc>
              <a:spcAft>
                <a:spcPts val="600"/>
              </a:spcAft>
              <a:buFont typeface="Arial" panose="020B0604020202020204" pitchFamily="34" charset="0"/>
              <a:buChar char="•"/>
              <a:defRPr/>
            </a:pPr>
            <a:r>
              <a:rPr lang="it-IT" sz="1600" dirty="0">
                <a:solidFill>
                  <a:prstClr val="white"/>
                </a:solidFill>
                <a:latin typeface="Century Gothic" panose="020B0502020202020204" pitchFamily="34" charset="0"/>
              </a:rPr>
              <a:t>prima </a:t>
            </a:r>
            <a:r>
              <a:rPr lang="it-IT" sz="1600" b="1" dirty="0">
                <a:solidFill>
                  <a:prstClr val="white"/>
                </a:solidFill>
                <a:latin typeface="Century Gothic" panose="020B0502020202020204" pitchFamily="34" charset="0"/>
              </a:rPr>
              <a:t>classificati</a:t>
            </a:r>
            <a:r>
              <a:rPr lang="it-IT" sz="1600" dirty="0">
                <a:solidFill>
                  <a:prstClr val="white"/>
                </a:solidFill>
                <a:latin typeface="Century Gothic" panose="020B0502020202020204" pitchFamily="34" charset="0"/>
              </a:rPr>
              <a:t> in diversi livelli di sensibilità.</a:t>
            </a:r>
          </a:p>
          <a:p>
            <a:pPr marL="285750" lvl="0" indent="-285750" algn="ctr">
              <a:lnSpc>
                <a:spcPct val="90000"/>
              </a:lnSpc>
              <a:spcAft>
                <a:spcPts val="600"/>
              </a:spcAft>
              <a:buFont typeface="Arial" panose="020B0604020202020204" pitchFamily="34" charset="0"/>
              <a:buChar char="•"/>
              <a:defRPr/>
            </a:pPr>
            <a:r>
              <a:rPr lang="it-IT" sz="1600" dirty="0">
                <a:solidFill>
                  <a:prstClr val="white"/>
                </a:solidFill>
                <a:latin typeface="Century Gothic" panose="020B0502020202020204" pitchFamily="34" charset="0"/>
              </a:rPr>
              <a:t>poi </a:t>
            </a:r>
            <a:r>
              <a:rPr lang="it-IT" sz="1600" b="1" dirty="0">
                <a:solidFill>
                  <a:prstClr val="white"/>
                </a:solidFill>
                <a:latin typeface="Century Gothic" panose="020B0502020202020204" pitchFamily="34" charset="0"/>
              </a:rPr>
              <a:t>crittografati</a:t>
            </a:r>
            <a:r>
              <a:rPr lang="it-IT" sz="1600" dirty="0">
                <a:solidFill>
                  <a:prstClr val="white"/>
                </a:solidFill>
                <a:latin typeface="Century Gothic" panose="020B0502020202020204" pitchFamily="34" charset="0"/>
              </a:rPr>
              <a:t>;</a:t>
            </a:r>
          </a:p>
          <a:p>
            <a:pPr lvl="0" algn="ctr">
              <a:lnSpc>
                <a:spcPct val="90000"/>
              </a:lnSpc>
              <a:spcAft>
                <a:spcPts val="600"/>
              </a:spcAft>
              <a:defRPr/>
            </a:pPr>
            <a:r>
              <a:rPr lang="it-IT" sz="1600" dirty="0">
                <a:solidFill>
                  <a:prstClr val="white"/>
                </a:solidFill>
                <a:latin typeface="Century Gothic" panose="020B0502020202020204" pitchFamily="34" charset="0"/>
              </a:rPr>
              <a:t>l'investigatore forense </a:t>
            </a:r>
            <a:r>
              <a:rPr lang="it-IT" sz="1600" b="1" dirty="0">
                <a:solidFill>
                  <a:prstClr val="white"/>
                </a:solidFill>
                <a:latin typeface="Century Gothic" panose="020B0502020202020204" pitchFamily="34" charset="0"/>
              </a:rPr>
              <a:t>interroga</a:t>
            </a:r>
            <a:r>
              <a:rPr lang="it-IT" sz="1600" dirty="0">
                <a:solidFill>
                  <a:prstClr val="white"/>
                </a:solidFill>
                <a:latin typeface="Century Gothic" panose="020B0502020202020204" pitchFamily="34" charset="0"/>
              </a:rPr>
              <a:t> il titolare del trattamento dei dati con delle ipotesi;</a:t>
            </a:r>
          </a:p>
          <a:p>
            <a:pPr lvl="0" algn="ctr">
              <a:lnSpc>
                <a:spcPct val="90000"/>
              </a:lnSpc>
              <a:spcAft>
                <a:spcPts val="600"/>
              </a:spcAft>
              <a:defRPr/>
            </a:pPr>
            <a:r>
              <a:rPr lang="it-IT" sz="1600" dirty="0">
                <a:solidFill>
                  <a:prstClr val="white"/>
                </a:solidFill>
                <a:latin typeface="Century Gothic" panose="020B0502020202020204" pitchFamily="34" charset="0"/>
              </a:rPr>
              <a:t>Tuttavia, ci sono alcune questioni aperte che dovrebbero essere chiarite in futuro.</a:t>
            </a:r>
          </a:p>
          <a:p>
            <a:pPr lvl="0" algn="ctr">
              <a:lnSpc>
                <a:spcPct val="90000"/>
              </a:lnSpc>
              <a:spcAft>
                <a:spcPts val="600"/>
              </a:spcAft>
              <a:defRPr/>
            </a:pPr>
            <a:endParaRPr kumimoji="0" lang="en-US" sz="1600" b="0" i="0"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3" name="CasellaDiTesto 12">
            <a:extLst>
              <a:ext uri="{FF2B5EF4-FFF2-40B4-BE49-F238E27FC236}">
                <a16:creationId xmlns:a16="http://schemas.microsoft.com/office/drawing/2014/main" id="{DDB71E31-15FE-442A-8234-AE4A67FA5100}"/>
              </a:ext>
            </a:extLst>
          </p:cNvPr>
          <p:cNvSpPr txBox="1"/>
          <p:nvPr/>
        </p:nvSpPr>
        <p:spPr>
          <a:xfrm>
            <a:off x="4583411" y="832334"/>
            <a:ext cx="3025187" cy="400110"/>
          </a:xfrm>
          <a:prstGeom prst="rect">
            <a:avLst/>
          </a:prstGeom>
          <a:solidFill>
            <a:srgbClr val="4C61A0"/>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Controllo degli accessi</a:t>
            </a:r>
          </a:p>
        </p:txBody>
      </p:sp>
      <p:sp>
        <p:nvSpPr>
          <p:cNvPr id="2" name="Segnaposto numero diapositiva 1">
            <a:extLst>
              <a:ext uri="{FF2B5EF4-FFF2-40B4-BE49-F238E27FC236}">
                <a16:creationId xmlns:a16="http://schemas.microsoft.com/office/drawing/2014/main" id="{07A64FEA-333E-4F76-97EF-C76D24E5DCF1}"/>
              </a:ext>
            </a:extLst>
          </p:cNvPr>
          <p:cNvSpPr>
            <a:spLocks noGrp="1"/>
          </p:cNvSpPr>
          <p:nvPr>
            <p:ph type="sldNum" sz="quarter" idx="12"/>
          </p:nvPr>
        </p:nvSpPr>
        <p:spPr/>
        <p:txBody>
          <a:bodyPr/>
          <a:lstStyle/>
          <a:p>
            <a:fld id="{86ECCFAB-3752-46D0-A66C-8286CDEEC2C9}" type="slidenum">
              <a:rPr lang="it-IT" smtClean="0"/>
              <a:t>57</a:t>
            </a:fld>
            <a:endParaRPr lang="it-IT"/>
          </a:p>
        </p:txBody>
      </p:sp>
    </p:spTree>
    <p:extLst>
      <p:ext uri="{BB962C8B-B14F-4D97-AF65-F5344CB8AC3E}">
        <p14:creationId xmlns:p14="http://schemas.microsoft.com/office/powerpoint/2010/main" val="2602924145"/>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oftware di Recupero Dati, Servizi e Strumenti - Stellar Recupero Dati">
            <a:extLst>
              <a:ext uri="{FF2B5EF4-FFF2-40B4-BE49-F238E27FC236}">
                <a16:creationId xmlns:a16="http://schemas.microsoft.com/office/drawing/2014/main" id="{6C5BF6BC-07C5-4E12-B3C5-44BBC1509B00}"/>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ECD68952-A3E5-4589-ADC6-CD0242092863}"/>
              </a:ext>
            </a:extLst>
          </p:cNvPr>
          <p:cNvSpPr txBox="1"/>
          <p:nvPr/>
        </p:nvSpPr>
        <p:spPr>
          <a:xfrm>
            <a:off x="3342682" y="62893"/>
            <a:ext cx="5506636" cy="769441"/>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Database Forensics</a:t>
            </a:r>
          </a:p>
        </p:txBody>
      </p:sp>
      <p:sp>
        <p:nvSpPr>
          <p:cNvPr id="4" name="CasellaDiTesto 3">
            <a:extLst>
              <a:ext uri="{FF2B5EF4-FFF2-40B4-BE49-F238E27FC236}">
                <a16:creationId xmlns:a16="http://schemas.microsoft.com/office/drawing/2014/main" id="{E42D740D-0969-4BD4-835A-2B1FC5071C47}"/>
              </a:ext>
            </a:extLst>
          </p:cNvPr>
          <p:cNvSpPr txBox="1"/>
          <p:nvPr/>
        </p:nvSpPr>
        <p:spPr>
          <a:xfrm>
            <a:off x="864578" y="1108591"/>
            <a:ext cx="10049608" cy="1077218"/>
          </a:xfrm>
          <a:prstGeom prst="rect">
            <a:avLst/>
          </a:prstGeom>
          <a:noFill/>
        </p:spPr>
        <p:txBody>
          <a:bodyPr wrap="square" rtlCol="0">
            <a:spAutoFit/>
          </a:bodyPr>
          <a:lstStyle/>
          <a:p>
            <a:pPr algn="ctr"/>
            <a:r>
              <a:rPr lang="it-IT" sz="1600" b="1" dirty="0">
                <a:solidFill>
                  <a:schemeClr val="bg1"/>
                </a:solidFill>
                <a:latin typeface="Century Gothic" panose="020B0502020202020204" pitchFamily="34" charset="0"/>
              </a:rPr>
              <a:t>Eliminare</a:t>
            </a:r>
            <a:r>
              <a:rPr lang="it-IT" sz="1600" dirty="0">
                <a:solidFill>
                  <a:schemeClr val="bg1"/>
                </a:solidFill>
                <a:latin typeface="Century Gothic" panose="020B0502020202020204" pitchFamily="34" charset="0"/>
              </a:rPr>
              <a:t> </a:t>
            </a:r>
            <a:r>
              <a:rPr lang="it-IT" sz="1600" b="1" dirty="0">
                <a:solidFill>
                  <a:schemeClr val="bg1"/>
                </a:solidFill>
                <a:latin typeface="Century Gothic" panose="020B0502020202020204" pitchFamily="34" charset="0"/>
              </a:rPr>
              <a:t>completamente</a:t>
            </a:r>
            <a:r>
              <a:rPr lang="it-IT" sz="1600" dirty="0">
                <a:solidFill>
                  <a:schemeClr val="bg1"/>
                </a:solidFill>
                <a:latin typeface="Century Gothic" panose="020B0502020202020204" pitchFamily="34" charset="0"/>
              </a:rPr>
              <a:t> un set di dati non è così semplice come può sembrare. Lo scopo delle tecniche di cancellazione sicura è quello di garantire che i dati non possano essere recuperati in alcun modo, e questo è il motivo per cui questa tecnica anti-forense è stata anche considerata come un meccanismo per proteggere la </a:t>
            </a:r>
            <a:r>
              <a:rPr lang="it-IT" sz="1600" b="1" dirty="0">
                <a:solidFill>
                  <a:schemeClr val="bg1"/>
                </a:solidFill>
                <a:latin typeface="Century Gothic" panose="020B0502020202020204" pitchFamily="34" charset="0"/>
              </a:rPr>
              <a:t>privacy</a:t>
            </a:r>
            <a:r>
              <a:rPr lang="it-IT" sz="1600" dirty="0">
                <a:solidFill>
                  <a:schemeClr val="bg1"/>
                </a:solidFill>
                <a:latin typeface="Century Gothic" panose="020B0502020202020204" pitchFamily="34" charset="0"/>
              </a:rPr>
              <a:t>. </a:t>
            </a:r>
          </a:p>
        </p:txBody>
      </p:sp>
      <p:sp>
        <p:nvSpPr>
          <p:cNvPr id="6" name="CasellaDiTesto 5">
            <a:extLst>
              <a:ext uri="{FF2B5EF4-FFF2-40B4-BE49-F238E27FC236}">
                <a16:creationId xmlns:a16="http://schemas.microsoft.com/office/drawing/2014/main" id="{6A34482E-B544-432A-8823-03A11F34D2C1}"/>
              </a:ext>
            </a:extLst>
          </p:cNvPr>
          <p:cNvSpPr txBox="1"/>
          <p:nvPr/>
        </p:nvSpPr>
        <p:spPr>
          <a:xfrm>
            <a:off x="958363" y="4579712"/>
            <a:ext cx="10049609" cy="1569660"/>
          </a:xfrm>
          <a:prstGeom prst="rect">
            <a:avLst/>
          </a:prstGeom>
          <a:gradFill flip="none" rotWithShape="1">
            <a:gsLst>
              <a:gs pos="0">
                <a:srgbClr val="A8A8A8">
                  <a:shade val="30000"/>
                  <a:satMod val="115000"/>
                </a:srgbClr>
              </a:gs>
              <a:gs pos="50000">
                <a:srgbClr val="A8A8A8">
                  <a:shade val="67500"/>
                  <a:satMod val="115000"/>
                </a:srgbClr>
              </a:gs>
              <a:gs pos="100000">
                <a:srgbClr val="A8A8A8">
                  <a:shade val="100000"/>
                  <a:satMod val="115000"/>
                </a:srgbClr>
              </a:gs>
            </a:gsLst>
            <a:path path="circle">
              <a:fillToRect l="50000" t="50000" r="50000" b="50000"/>
            </a:path>
            <a:tileRect/>
          </a:gradFill>
        </p:spPr>
        <p:txBody>
          <a:bodyPr wrap="square" rtlCol="0">
            <a:spAutoFit/>
          </a:bodyPr>
          <a:lstStyle/>
          <a:p>
            <a:pPr algn="ctr"/>
            <a:r>
              <a:rPr lang="it-IT" sz="1600" dirty="0">
                <a:solidFill>
                  <a:schemeClr val="bg1"/>
                </a:solidFill>
                <a:latin typeface="Century Gothic" panose="020B0502020202020204" pitchFamily="34" charset="0"/>
              </a:rPr>
              <a:t>Al giorno d'oggi è sempre più comune </a:t>
            </a:r>
            <a:r>
              <a:rPr lang="it-IT" sz="1600" b="1" dirty="0">
                <a:solidFill>
                  <a:schemeClr val="bg1"/>
                </a:solidFill>
                <a:latin typeface="Century Gothic" panose="020B0502020202020204" pitchFamily="34" charset="0"/>
              </a:rPr>
              <a:t>includere</a:t>
            </a:r>
            <a:r>
              <a:rPr lang="it-IT" sz="1600" dirty="0">
                <a:solidFill>
                  <a:schemeClr val="bg1"/>
                </a:solidFill>
                <a:latin typeface="Century Gothic" panose="020B0502020202020204" pitchFamily="34" charset="0"/>
              </a:rPr>
              <a:t> la cancellazione sicura come requisito nella </a:t>
            </a:r>
            <a:r>
              <a:rPr lang="it-IT" sz="1600" b="1" dirty="0">
                <a:solidFill>
                  <a:schemeClr val="bg1"/>
                </a:solidFill>
                <a:latin typeface="Century Gothic" panose="020B0502020202020204" pitchFamily="34" charset="0"/>
              </a:rPr>
              <a:t>politica</a:t>
            </a:r>
            <a:r>
              <a:rPr lang="it-IT" sz="1600" dirty="0">
                <a:solidFill>
                  <a:schemeClr val="bg1"/>
                </a:solidFill>
                <a:latin typeface="Century Gothic" panose="020B0502020202020204" pitchFamily="34" charset="0"/>
              </a:rPr>
              <a:t> di sicurezza di qualsiasi organizzazione che gestisce i dati digitali, ancor più dopo l'entrata in vigore del </a:t>
            </a:r>
            <a:r>
              <a:rPr lang="it-IT" sz="1600" b="1" dirty="0">
                <a:solidFill>
                  <a:schemeClr val="bg1"/>
                </a:solidFill>
                <a:latin typeface="Century Gothic" panose="020B0502020202020204" pitchFamily="34" charset="0"/>
              </a:rPr>
              <a:t>GDPR.</a:t>
            </a:r>
          </a:p>
          <a:p>
            <a:pPr algn="ctr"/>
            <a:r>
              <a:rPr lang="it-IT" sz="1600" b="1" dirty="0">
                <a:solidFill>
                  <a:schemeClr val="bg1"/>
                </a:solidFill>
                <a:latin typeface="Century Gothic" panose="020B0502020202020204" pitchFamily="34" charset="0"/>
              </a:rPr>
              <a:t> </a:t>
            </a:r>
            <a:r>
              <a:rPr lang="it-IT" sz="1600" dirty="0">
                <a:solidFill>
                  <a:schemeClr val="bg1"/>
                </a:solidFill>
                <a:latin typeface="Century Gothic" panose="020B0502020202020204" pitchFamily="34" charset="0"/>
              </a:rPr>
              <a:t>I dati eliminati passano attraverso diverse fasi prima che vengano infine rimossi dal sistema e rendere i dati irrecuperabili nel contesto dei sistemi di database è ancora più impegnativo. Il sistema di database di solito crea più copie di dati sensibili in registri delle transazioni, indici, ecc.</a:t>
            </a:r>
          </a:p>
        </p:txBody>
      </p:sp>
      <p:sp>
        <p:nvSpPr>
          <p:cNvPr id="8" name="CasellaDiTesto 7">
            <a:extLst>
              <a:ext uri="{FF2B5EF4-FFF2-40B4-BE49-F238E27FC236}">
                <a16:creationId xmlns:a16="http://schemas.microsoft.com/office/drawing/2014/main" id="{11DCE6D7-53A5-4D0E-8E42-D9B8C5FCEF8E}"/>
              </a:ext>
            </a:extLst>
          </p:cNvPr>
          <p:cNvSpPr txBox="1"/>
          <p:nvPr/>
        </p:nvSpPr>
        <p:spPr>
          <a:xfrm>
            <a:off x="4684395" y="708481"/>
            <a:ext cx="2823210" cy="400110"/>
          </a:xfrm>
          <a:prstGeom prst="rect">
            <a:avLst/>
          </a:prstGeom>
          <a:noFill/>
          <a:ln>
            <a:noFill/>
          </a:ln>
        </p:spPr>
        <p:txBody>
          <a:bodyPr wrap="none" rtlCol="0">
            <a:spAutoFit/>
          </a:bodyPr>
          <a:lstStyle/>
          <a:p>
            <a:pPr algn="ctr">
              <a:defRPr/>
            </a:pPr>
            <a:r>
              <a:rPr lang="it-IT" sz="2000" b="1" kern="0" dirty="0">
                <a:solidFill>
                  <a:prstClr val="white"/>
                </a:solidFill>
                <a:latin typeface="Century Gothic" panose="020B0502020202020204" pitchFamily="34" charset="0"/>
              </a:rPr>
              <a:t>Cancellazione Sicura</a:t>
            </a:r>
          </a:p>
        </p:txBody>
      </p:sp>
      <p:sp>
        <p:nvSpPr>
          <p:cNvPr id="2" name="Segnaposto numero diapositiva 1">
            <a:extLst>
              <a:ext uri="{FF2B5EF4-FFF2-40B4-BE49-F238E27FC236}">
                <a16:creationId xmlns:a16="http://schemas.microsoft.com/office/drawing/2014/main" id="{659E9047-F24C-44B1-9E78-200896EECDC4}"/>
              </a:ext>
            </a:extLst>
          </p:cNvPr>
          <p:cNvSpPr>
            <a:spLocks noGrp="1"/>
          </p:cNvSpPr>
          <p:nvPr>
            <p:ph type="sldNum" sz="quarter" idx="12"/>
          </p:nvPr>
        </p:nvSpPr>
        <p:spPr/>
        <p:txBody>
          <a:bodyPr/>
          <a:lstStyle/>
          <a:p>
            <a:fld id="{86ECCFAB-3752-46D0-A66C-8286CDEEC2C9}" type="slidenum">
              <a:rPr lang="it-IT" smtClean="0"/>
              <a:t>58</a:t>
            </a:fld>
            <a:endParaRPr lang="it-IT"/>
          </a:p>
        </p:txBody>
      </p:sp>
    </p:spTree>
    <p:extLst>
      <p:ext uri="{BB962C8B-B14F-4D97-AF65-F5344CB8AC3E}">
        <p14:creationId xmlns:p14="http://schemas.microsoft.com/office/powerpoint/2010/main" val="4043749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piedi, computer&#10;&#10;Descrizione generata automaticamente">
            <a:extLst>
              <a:ext uri="{FF2B5EF4-FFF2-40B4-BE49-F238E27FC236}">
                <a16:creationId xmlns:a16="http://schemas.microsoft.com/office/drawing/2014/main" id="{793D65BA-E5D3-4841-AC63-E73ABD277F6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59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9" name="CasellaDiTesto 18">
            <a:extLst>
              <a:ext uri="{FF2B5EF4-FFF2-40B4-BE49-F238E27FC236}">
                <a16:creationId xmlns:a16="http://schemas.microsoft.com/office/drawing/2014/main" id="{601289C5-6D33-4213-9BDB-D5BBA3F99CBE}"/>
              </a:ext>
            </a:extLst>
          </p:cNvPr>
          <p:cNvSpPr txBox="1"/>
          <p:nvPr/>
        </p:nvSpPr>
        <p:spPr>
          <a:xfrm>
            <a:off x="3296998" y="62893"/>
            <a:ext cx="5598007" cy="769441"/>
          </a:xfrm>
          <a:prstGeom prst="rect">
            <a:avLst/>
          </a:prstGeom>
          <a:solidFill>
            <a:srgbClr val="011428"/>
          </a:solid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Computer Forensics</a:t>
            </a:r>
          </a:p>
        </p:txBody>
      </p:sp>
      <p:sp>
        <p:nvSpPr>
          <p:cNvPr id="11" name="CasellaDiTesto 10">
            <a:extLst>
              <a:ext uri="{FF2B5EF4-FFF2-40B4-BE49-F238E27FC236}">
                <a16:creationId xmlns:a16="http://schemas.microsoft.com/office/drawing/2014/main" id="{525E6C76-2101-46E7-B727-8435B7EA2258}"/>
              </a:ext>
            </a:extLst>
          </p:cNvPr>
          <p:cNvSpPr txBox="1"/>
          <p:nvPr/>
        </p:nvSpPr>
        <p:spPr>
          <a:xfrm>
            <a:off x="1150374" y="1463417"/>
            <a:ext cx="9724103" cy="2062103"/>
          </a:xfrm>
          <a:prstGeom prst="rect">
            <a:avLst/>
          </a:prstGeom>
          <a:solidFill>
            <a:srgbClr val="26394D"/>
          </a:solidFill>
        </p:spPr>
        <p:txBody>
          <a:bodyPr wrap="square" rtlCol="0">
            <a:spAutoFit/>
          </a:bodyPr>
          <a:lstStyle/>
          <a:p>
            <a:pPr algn="ctr"/>
            <a:r>
              <a:rPr lang="it-IT" sz="1600" dirty="0">
                <a:solidFill>
                  <a:schemeClr val="bg1"/>
                </a:solidFill>
                <a:latin typeface="Century Gothic" panose="020B0502020202020204" pitchFamily="34" charset="0"/>
              </a:rPr>
              <a:t>In genere i termini digital forensics e computer forensics sono stati usati in modo intercambiabile. Forse uno dei motivi principali è che, per lungo tempo, l’ informatica forense è stata l'area che ha coperto tutto il necessario in questa disciplina.</a:t>
            </a:r>
          </a:p>
          <a:p>
            <a:pPr algn="ctr"/>
            <a:r>
              <a:rPr lang="it-IT" sz="1600" dirty="0">
                <a:solidFill>
                  <a:schemeClr val="bg1"/>
                </a:solidFill>
                <a:latin typeface="Century Gothic" panose="020B0502020202020204" pitchFamily="34" charset="0"/>
              </a:rPr>
              <a:t>Numerosi contributi sono stati sviluppati in questo settore ed ovviamente anche molti  contributi in materia di </a:t>
            </a:r>
            <a:r>
              <a:rPr lang="it-IT" sz="1600" b="1" dirty="0">
                <a:solidFill>
                  <a:schemeClr val="bg1"/>
                </a:solidFill>
                <a:latin typeface="Century Gothic" panose="020B0502020202020204" pitchFamily="34" charset="0"/>
              </a:rPr>
              <a:t>Privacy</a:t>
            </a:r>
            <a:r>
              <a:rPr lang="it-IT" sz="1600" dirty="0">
                <a:solidFill>
                  <a:schemeClr val="bg1"/>
                </a:solidFill>
                <a:latin typeface="Century Gothic" panose="020B0502020202020204" pitchFamily="34" charset="0"/>
              </a:rPr>
              <a:t>.</a:t>
            </a:r>
          </a:p>
          <a:p>
            <a:pPr algn="ctr"/>
            <a:r>
              <a:rPr lang="it-IT" sz="1600" dirty="0">
                <a:solidFill>
                  <a:schemeClr val="bg1"/>
                </a:solidFill>
                <a:latin typeface="Century Gothic" panose="020B0502020202020204" pitchFamily="34" charset="0"/>
              </a:rPr>
              <a:t> Gli argomenti in quest'area sono abbastanza simili alla database forensics, ma tendono ad essere più complessi a causa dell'eterogeneità delle architetture di computer, dei file system e dei sistemi operativi disponibili. </a:t>
            </a:r>
          </a:p>
        </p:txBody>
      </p:sp>
      <p:pic>
        <p:nvPicPr>
          <p:cNvPr id="12" name="Immagine 11">
            <a:extLst>
              <a:ext uri="{FF2B5EF4-FFF2-40B4-BE49-F238E27FC236}">
                <a16:creationId xmlns:a16="http://schemas.microsoft.com/office/drawing/2014/main" id="{7E24D0CA-7C99-44F0-9EF1-D82CCE99CEB5}"/>
              </a:ext>
            </a:extLst>
          </p:cNvPr>
          <p:cNvPicPr>
            <a:picLocks noChangeAspect="1"/>
          </p:cNvPicPr>
          <p:nvPr/>
        </p:nvPicPr>
        <p:blipFill>
          <a:blip r:embed="rId5"/>
          <a:stretch>
            <a:fillRect/>
          </a:stretch>
        </p:blipFill>
        <p:spPr>
          <a:xfrm>
            <a:off x="3885868" y="4156604"/>
            <a:ext cx="4420264" cy="18690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CasellaDiTesto 19">
            <a:extLst>
              <a:ext uri="{FF2B5EF4-FFF2-40B4-BE49-F238E27FC236}">
                <a16:creationId xmlns:a16="http://schemas.microsoft.com/office/drawing/2014/main" id="{23AF5E5E-F7E8-4EB5-B72C-7B82855730F7}"/>
              </a:ext>
            </a:extLst>
          </p:cNvPr>
          <p:cNvSpPr txBox="1"/>
          <p:nvPr/>
        </p:nvSpPr>
        <p:spPr>
          <a:xfrm>
            <a:off x="4684396" y="832334"/>
            <a:ext cx="2823210" cy="400110"/>
          </a:xfrm>
          <a:prstGeom prst="rect">
            <a:avLst/>
          </a:prstGeom>
          <a:solidFill>
            <a:srgbClr val="061C2A"/>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Cancellazione Sicura</a:t>
            </a:r>
          </a:p>
        </p:txBody>
      </p:sp>
      <p:sp>
        <p:nvSpPr>
          <p:cNvPr id="2" name="Segnaposto numero diapositiva 1">
            <a:extLst>
              <a:ext uri="{FF2B5EF4-FFF2-40B4-BE49-F238E27FC236}">
                <a16:creationId xmlns:a16="http://schemas.microsoft.com/office/drawing/2014/main" id="{9BD91348-5205-4059-87F8-D87B47A300D0}"/>
              </a:ext>
            </a:extLst>
          </p:cNvPr>
          <p:cNvSpPr>
            <a:spLocks noGrp="1"/>
          </p:cNvSpPr>
          <p:nvPr>
            <p:ph type="sldNum" sz="quarter" idx="12"/>
          </p:nvPr>
        </p:nvSpPr>
        <p:spPr/>
        <p:txBody>
          <a:bodyPr/>
          <a:lstStyle/>
          <a:p>
            <a:fld id="{86ECCFAB-3752-46D0-A66C-8286CDEEC2C9}" type="slidenum">
              <a:rPr lang="it-IT" smtClean="0"/>
              <a:t>59</a:t>
            </a:fld>
            <a:endParaRPr lang="it-IT"/>
          </a:p>
        </p:txBody>
      </p:sp>
    </p:spTree>
    <p:extLst>
      <p:ext uri="{BB962C8B-B14F-4D97-AF65-F5344CB8AC3E}">
        <p14:creationId xmlns:p14="http://schemas.microsoft.com/office/powerpoint/2010/main" val="75903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computer, baseball&#10;&#10;Descrizione generata automaticamente">
            <a:extLst>
              <a:ext uri="{FF2B5EF4-FFF2-40B4-BE49-F238E27FC236}">
                <a16:creationId xmlns:a16="http://schemas.microsoft.com/office/drawing/2014/main" id="{FAE99971-CF1F-41D5-9B5D-750D855F975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4" name="CasellaDiTesto 3">
            <a:extLst>
              <a:ext uri="{FF2B5EF4-FFF2-40B4-BE49-F238E27FC236}">
                <a16:creationId xmlns:a16="http://schemas.microsoft.com/office/drawing/2014/main" id="{A524D90C-A774-446B-8F36-274C1247570D}"/>
              </a:ext>
            </a:extLst>
          </p:cNvPr>
          <p:cNvSpPr txBox="1"/>
          <p:nvPr/>
        </p:nvSpPr>
        <p:spPr>
          <a:xfrm>
            <a:off x="4141177" y="552136"/>
            <a:ext cx="3909646" cy="743349"/>
          </a:xfrm>
          <a:prstGeom prst="rect">
            <a:avLst/>
          </a:prstGeom>
        </p:spPr>
        <p:txBody>
          <a:bodyPr vert="horz" lIns="91440" tIns="45720" rIns="91440" bIns="45720" rtlCol="0" anchor="b">
            <a:normAutofit/>
          </a:bodyPr>
          <a:lstStyle/>
          <a:p>
            <a:pPr lvl="0" algn="ctr">
              <a:lnSpc>
                <a:spcPct val="90000"/>
              </a:lnSpc>
              <a:spcBef>
                <a:spcPct val="0"/>
              </a:spcBef>
              <a:spcAft>
                <a:spcPts val="600"/>
              </a:spcAft>
              <a:defRPr/>
            </a:pPr>
            <a:r>
              <a:rPr lang="en-US" sz="4000" b="1" dirty="0">
                <a:solidFill>
                  <a:srgbClr val="D0D1D1"/>
                </a:solidFill>
                <a:latin typeface="Century Gothic" panose="020B0502020202020204" pitchFamily="34" charset="0"/>
              </a:rPr>
              <a:t>Introduzione</a:t>
            </a:r>
          </a:p>
        </p:txBody>
      </p:sp>
      <p:sp>
        <p:nvSpPr>
          <p:cNvPr id="5" name="CasellaDiTesto 4">
            <a:extLst>
              <a:ext uri="{FF2B5EF4-FFF2-40B4-BE49-F238E27FC236}">
                <a16:creationId xmlns:a16="http://schemas.microsoft.com/office/drawing/2014/main" id="{01D0BBD0-7695-4CA8-9F02-1F2E5515AFE2}"/>
              </a:ext>
            </a:extLst>
          </p:cNvPr>
          <p:cNvSpPr txBox="1"/>
          <p:nvPr/>
        </p:nvSpPr>
        <p:spPr>
          <a:xfrm>
            <a:off x="2660138" y="2580614"/>
            <a:ext cx="6871724" cy="1200329"/>
          </a:xfrm>
          <a:prstGeom prst="rect">
            <a:avLst/>
          </a:prstGeom>
          <a:noFill/>
        </p:spPr>
        <p:txBody>
          <a:bodyPr wrap="square" rtlCol="0">
            <a:spAutoFit/>
          </a:bodyPr>
          <a:lstStyle/>
          <a:p>
            <a:pPr lvl="0" algn="ctr"/>
            <a:r>
              <a:rPr lang="it-IT" dirty="0">
                <a:solidFill>
                  <a:srgbClr val="D0D1D1"/>
                </a:solidFill>
                <a:latin typeface="Century Gothic" panose="020B0502020202020204" pitchFamily="34" charset="0"/>
              </a:rPr>
              <a:t>La Digital Forensics risale agli anni '70 quando due esperti informatici furono in grado di recuperare un file di  un database altamente frammentato che era stato erroneamente cancellato da un sistema informatico. </a:t>
            </a:r>
            <a:endParaRPr kumimoji="0" lang="it-IT" sz="1800" b="0" i="0" u="none" strike="noStrike" kern="1200" cap="none" spc="0" normalizeH="0" baseline="0" noProof="0" dirty="0">
              <a:ln>
                <a:noFill/>
              </a:ln>
              <a:solidFill>
                <a:srgbClr val="D0D1D1"/>
              </a:solidFill>
              <a:effectLst/>
              <a:uLnTx/>
              <a:uFillTx/>
              <a:latin typeface="Century Gothic" panose="020B0502020202020204" pitchFamily="34" charset="0"/>
            </a:endParaRPr>
          </a:p>
        </p:txBody>
      </p:sp>
      <p:sp>
        <p:nvSpPr>
          <p:cNvPr id="2" name="Segnaposto numero diapositiva 1">
            <a:extLst>
              <a:ext uri="{FF2B5EF4-FFF2-40B4-BE49-F238E27FC236}">
                <a16:creationId xmlns:a16="http://schemas.microsoft.com/office/drawing/2014/main" id="{6FB19164-BB26-4D19-8A83-3E832690EFEB}"/>
              </a:ext>
            </a:extLst>
          </p:cNvPr>
          <p:cNvSpPr>
            <a:spLocks noGrp="1"/>
          </p:cNvSpPr>
          <p:nvPr>
            <p:ph type="sldNum" sz="quarter" idx="12"/>
          </p:nvPr>
        </p:nvSpPr>
        <p:spPr/>
        <p:txBody>
          <a:bodyPr/>
          <a:lstStyle/>
          <a:p>
            <a:fld id="{86ECCFAB-3752-46D0-A66C-8286CDEEC2C9}" type="slidenum">
              <a:rPr lang="it-IT" smtClean="0"/>
              <a:t>6</a:t>
            </a:fld>
            <a:endParaRPr lang="it-IT"/>
          </a:p>
        </p:txBody>
      </p:sp>
    </p:spTree>
    <p:extLst>
      <p:ext uri="{BB962C8B-B14F-4D97-AF65-F5344CB8AC3E}">
        <p14:creationId xmlns:p14="http://schemas.microsoft.com/office/powerpoint/2010/main" val="835593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piedi, computer&#10;&#10;Descrizione generata automaticamente">
            <a:extLst>
              <a:ext uri="{FF2B5EF4-FFF2-40B4-BE49-F238E27FC236}">
                <a16:creationId xmlns:a16="http://schemas.microsoft.com/office/drawing/2014/main" id="{793D65BA-E5D3-4841-AC63-E73ABD277F6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59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2" name="CasellaDiTesto 41">
            <a:extLst>
              <a:ext uri="{FF2B5EF4-FFF2-40B4-BE49-F238E27FC236}">
                <a16:creationId xmlns:a16="http://schemas.microsoft.com/office/drawing/2014/main" id="{9B83D006-0CFE-4CBC-8005-72AD13B35B9C}"/>
              </a:ext>
            </a:extLst>
          </p:cNvPr>
          <p:cNvSpPr txBox="1"/>
          <p:nvPr/>
        </p:nvSpPr>
        <p:spPr>
          <a:xfrm>
            <a:off x="3296998" y="62893"/>
            <a:ext cx="5598007" cy="769441"/>
          </a:xfrm>
          <a:prstGeom prst="rect">
            <a:avLst/>
          </a:prstGeom>
          <a:solidFill>
            <a:srgbClr val="011428"/>
          </a:solid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Computer Forensics</a:t>
            </a:r>
          </a:p>
        </p:txBody>
      </p:sp>
      <p:sp>
        <p:nvSpPr>
          <p:cNvPr id="48" name="CasellaDiTesto 47">
            <a:extLst>
              <a:ext uri="{FF2B5EF4-FFF2-40B4-BE49-F238E27FC236}">
                <a16:creationId xmlns:a16="http://schemas.microsoft.com/office/drawing/2014/main" id="{61CDEEDE-A42E-41D5-AB44-4C9D0F5665C5}"/>
              </a:ext>
            </a:extLst>
          </p:cNvPr>
          <p:cNvSpPr txBox="1"/>
          <p:nvPr/>
        </p:nvSpPr>
        <p:spPr>
          <a:xfrm>
            <a:off x="1233948" y="1394969"/>
            <a:ext cx="9724103" cy="2308324"/>
          </a:xfrm>
          <a:prstGeom prst="rect">
            <a:avLst/>
          </a:prstGeom>
          <a:solidFill>
            <a:srgbClr val="26394D"/>
          </a:solidFill>
        </p:spPr>
        <p:txBody>
          <a:bodyPr wrap="square" rtlCol="0">
            <a:spAutoFit/>
          </a:bodyPr>
          <a:lstStyle/>
          <a:p>
            <a:pPr algn="ctr"/>
            <a:r>
              <a:rPr lang="it-IT" sz="1600" dirty="0">
                <a:solidFill>
                  <a:schemeClr val="bg1"/>
                </a:solidFill>
                <a:latin typeface="Century Gothic" panose="020B0502020202020204" pitchFamily="34" charset="0"/>
              </a:rPr>
              <a:t>È estremamente complesso controllare tutti i fattori che possono influenzare la privacy durante un'indagine forense digitale senza ricorrere a un quadro che guidi l'investigatore durante l'intero processo e fornisca raccomandazioni sulle diverse questioni, </a:t>
            </a:r>
          </a:p>
          <a:p>
            <a:pPr algn="ctr"/>
            <a:r>
              <a:rPr lang="it-IT" sz="1600" dirty="0">
                <a:solidFill>
                  <a:schemeClr val="bg1"/>
                </a:solidFill>
                <a:latin typeface="Century Gothic" panose="020B0502020202020204" pitchFamily="34" charset="0"/>
              </a:rPr>
              <a:t>come il quadro </a:t>
            </a:r>
            <a:r>
              <a:rPr lang="it-IT" sz="1600" b="1" dirty="0">
                <a:solidFill>
                  <a:schemeClr val="bg1"/>
                </a:solidFill>
                <a:latin typeface="Century Gothic" panose="020B0502020202020204" pitchFamily="34" charset="0"/>
              </a:rPr>
              <a:t>PET</a:t>
            </a:r>
            <a:r>
              <a:rPr lang="it-IT" sz="1600" dirty="0">
                <a:solidFill>
                  <a:schemeClr val="bg1"/>
                </a:solidFill>
                <a:latin typeface="Century Gothic" panose="020B0502020202020204" pitchFamily="34" charset="0"/>
              </a:rPr>
              <a:t> (</a:t>
            </a:r>
            <a:r>
              <a:rPr lang="it-IT" sz="1600" b="1" dirty="0">
                <a:solidFill>
                  <a:schemeClr val="bg1"/>
                </a:solidFill>
                <a:latin typeface="Century Gothic" panose="020B0502020202020204" pitchFamily="34" charset="0"/>
              </a:rPr>
              <a:t>Privacy</a:t>
            </a:r>
            <a:r>
              <a:rPr lang="it-IT" sz="1600" dirty="0">
                <a:solidFill>
                  <a:schemeClr val="bg1"/>
                </a:solidFill>
                <a:latin typeface="Century Gothic" panose="020B0502020202020204" pitchFamily="34" charset="0"/>
              </a:rPr>
              <a:t> </a:t>
            </a:r>
            <a:r>
              <a:rPr lang="it-IT" sz="1600" b="1" dirty="0">
                <a:solidFill>
                  <a:schemeClr val="bg1"/>
                </a:solidFill>
                <a:latin typeface="Century Gothic" panose="020B0502020202020204" pitchFamily="34" charset="0"/>
              </a:rPr>
              <a:t>Enhancing</a:t>
            </a:r>
            <a:r>
              <a:rPr lang="it-IT" sz="1600" dirty="0">
                <a:solidFill>
                  <a:schemeClr val="bg1"/>
                </a:solidFill>
                <a:latin typeface="Century Gothic" panose="020B0502020202020204" pitchFamily="34" charset="0"/>
              </a:rPr>
              <a:t> </a:t>
            </a:r>
            <a:r>
              <a:rPr lang="it-IT" sz="1600" b="1" dirty="0">
                <a:solidFill>
                  <a:schemeClr val="bg1"/>
                </a:solidFill>
                <a:latin typeface="Century Gothic" panose="020B0502020202020204" pitchFamily="34" charset="0"/>
              </a:rPr>
              <a:t>Technology</a:t>
            </a:r>
            <a:r>
              <a:rPr lang="it-IT" sz="1600" dirty="0">
                <a:solidFill>
                  <a:schemeClr val="bg1"/>
                </a:solidFill>
                <a:latin typeface="Century Gothic" panose="020B0502020202020204" pitchFamily="34" charset="0"/>
              </a:rPr>
              <a:t>) per proteggere la privacy degli utenti onesti durante un'indagine forense digitale post mortem.</a:t>
            </a:r>
          </a:p>
          <a:p>
            <a:pPr algn="ctr"/>
            <a:r>
              <a:rPr lang="it-IT" sz="1600" dirty="0">
                <a:solidFill>
                  <a:schemeClr val="bg1"/>
                </a:solidFill>
                <a:latin typeface="Century Gothic" panose="020B0502020202020204" pitchFamily="34" charset="0"/>
              </a:rPr>
              <a:t>E’ stato proposto un quadro di alto livello consente alle imprese di condurre in modo efficace indagini forensi digitali su incidenti di privacy.</a:t>
            </a:r>
          </a:p>
          <a:p>
            <a:pPr algn="ctr"/>
            <a:r>
              <a:rPr lang="it-IT" sz="1600" dirty="0">
                <a:solidFill>
                  <a:schemeClr val="bg1"/>
                </a:solidFill>
                <a:latin typeface="Century Gothic" panose="020B0502020202020204" pitchFamily="34" charset="0"/>
              </a:rPr>
              <a:t>Prendendo un quadro forense generale a cui vengono incorporati componenti relative alla privacy nel controllo e nel monitoraggio dei processi aziendali.</a:t>
            </a:r>
          </a:p>
        </p:txBody>
      </p:sp>
      <p:sp>
        <p:nvSpPr>
          <p:cNvPr id="54" name="CasellaDiTesto 53">
            <a:extLst>
              <a:ext uri="{FF2B5EF4-FFF2-40B4-BE49-F238E27FC236}">
                <a16:creationId xmlns:a16="http://schemas.microsoft.com/office/drawing/2014/main" id="{8DAFA24B-FEF6-4879-A2D4-F2962B15F192}"/>
              </a:ext>
            </a:extLst>
          </p:cNvPr>
          <p:cNvSpPr txBox="1"/>
          <p:nvPr/>
        </p:nvSpPr>
        <p:spPr>
          <a:xfrm>
            <a:off x="4684396" y="832334"/>
            <a:ext cx="2823210" cy="400110"/>
          </a:xfrm>
          <a:prstGeom prst="rect">
            <a:avLst/>
          </a:prstGeom>
          <a:solidFill>
            <a:srgbClr val="061C2A"/>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Cancellazione Sicura</a:t>
            </a:r>
          </a:p>
        </p:txBody>
      </p:sp>
      <p:sp>
        <p:nvSpPr>
          <p:cNvPr id="2" name="Segnaposto numero diapositiva 1">
            <a:extLst>
              <a:ext uri="{FF2B5EF4-FFF2-40B4-BE49-F238E27FC236}">
                <a16:creationId xmlns:a16="http://schemas.microsoft.com/office/drawing/2014/main" id="{CD20E170-FF25-436E-8454-B0846FAED61D}"/>
              </a:ext>
            </a:extLst>
          </p:cNvPr>
          <p:cNvSpPr>
            <a:spLocks noGrp="1"/>
          </p:cNvSpPr>
          <p:nvPr>
            <p:ph type="sldNum" sz="quarter" idx="12"/>
          </p:nvPr>
        </p:nvSpPr>
        <p:spPr/>
        <p:txBody>
          <a:bodyPr/>
          <a:lstStyle/>
          <a:p>
            <a:fld id="{86ECCFAB-3752-46D0-A66C-8286CDEEC2C9}" type="slidenum">
              <a:rPr lang="it-IT" smtClean="0"/>
              <a:t>60</a:t>
            </a:fld>
            <a:endParaRPr lang="it-IT" dirty="0"/>
          </a:p>
        </p:txBody>
      </p:sp>
    </p:spTree>
    <p:extLst>
      <p:ext uri="{BB962C8B-B14F-4D97-AF65-F5344CB8AC3E}">
        <p14:creationId xmlns:p14="http://schemas.microsoft.com/office/powerpoint/2010/main" val="3341262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piedi, computer&#10;&#10;Descrizione generata automaticamente">
            <a:extLst>
              <a:ext uri="{FF2B5EF4-FFF2-40B4-BE49-F238E27FC236}">
                <a16:creationId xmlns:a16="http://schemas.microsoft.com/office/drawing/2014/main" id="{793D65BA-E5D3-4841-AC63-E73ABD277F6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59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2" name="CasellaDiTesto 41">
            <a:extLst>
              <a:ext uri="{FF2B5EF4-FFF2-40B4-BE49-F238E27FC236}">
                <a16:creationId xmlns:a16="http://schemas.microsoft.com/office/drawing/2014/main" id="{9B83D006-0CFE-4CBC-8005-72AD13B35B9C}"/>
              </a:ext>
            </a:extLst>
          </p:cNvPr>
          <p:cNvSpPr txBox="1"/>
          <p:nvPr/>
        </p:nvSpPr>
        <p:spPr>
          <a:xfrm>
            <a:off x="3296998" y="62893"/>
            <a:ext cx="5598007" cy="769441"/>
          </a:xfrm>
          <a:prstGeom prst="rect">
            <a:avLst/>
          </a:prstGeom>
          <a:solidFill>
            <a:srgbClr val="011428"/>
          </a:solid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Computer Forensics</a:t>
            </a:r>
          </a:p>
        </p:txBody>
      </p:sp>
      <p:sp>
        <p:nvSpPr>
          <p:cNvPr id="48" name="CasellaDiTesto 47">
            <a:extLst>
              <a:ext uri="{FF2B5EF4-FFF2-40B4-BE49-F238E27FC236}">
                <a16:creationId xmlns:a16="http://schemas.microsoft.com/office/drawing/2014/main" id="{61CDEEDE-A42E-41D5-AB44-4C9D0F5665C5}"/>
              </a:ext>
            </a:extLst>
          </p:cNvPr>
          <p:cNvSpPr txBox="1"/>
          <p:nvPr/>
        </p:nvSpPr>
        <p:spPr>
          <a:xfrm>
            <a:off x="3855367" y="1296154"/>
            <a:ext cx="4715728" cy="338554"/>
          </a:xfrm>
          <a:prstGeom prst="rect">
            <a:avLst/>
          </a:prstGeom>
          <a:noFill/>
        </p:spPr>
        <p:txBody>
          <a:bodyPr wrap="square" rtlCol="0">
            <a:spAutoFit/>
          </a:bodyPr>
          <a:lstStyle/>
          <a:p>
            <a:r>
              <a:rPr lang="it-IT" sz="1600" dirty="0">
                <a:solidFill>
                  <a:schemeClr val="bg1"/>
                </a:solidFill>
                <a:latin typeface="Century Gothic" panose="020B0502020202020204" pitchFamily="34" charset="0"/>
              </a:rPr>
              <a:t>Il framework presentato si basa su tre moduli:</a:t>
            </a:r>
          </a:p>
        </p:txBody>
      </p:sp>
      <p:sp>
        <p:nvSpPr>
          <p:cNvPr id="6" name="CasellaDiTesto 5">
            <a:extLst>
              <a:ext uri="{FF2B5EF4-FFF2-40B4-BE49-F238E27FC236}">
                <a16:creationId xmlns:a16="http://schemas.microsoft.com/office/drawing/2014/main" id="{C2F07418-DFE0-4C11-AB91-427241CD7FCE}"/>
              </a:ext>
            </a:extLst>
          </p:cNvPr>
          <p:cNvSpPr txBox="1"/>
          <p:nvPr/>
        </p:nvSpPr>
        <p:spPr>
          <a:xfrm>
            <a:off x="4352389" y="1855700"/>
            <a:ext cx="3487222" cy="338554"/>
          </a:xfrm>
          <a:prstGeom prst="rect">
            <a:avLst/>
          </a:prstGeom>
          <a:solidFill>
            <a:srgbClr val="0E172A"/>
          </a:solidFill>
          <a:ln>
            <a:solidFill>
              <a:schemeClr val="bg1"/>
            </a:solidFill>
          </a:ln>
        </p:spPr>
        <p:txBody>
          <a:bodyPr wrap="square" rtlCol="0">
            <a:spAutoFit/>
          </a:bodyPr>
          <a:lstStyle/>
          <a:p>
            <a:pPr algn="ctr"/>
            <a:r>
              <a:rPr lang="it-IT" sz="1600" dirty="0">
                <a:solidFill>
                  <a:schemeClr val="bg1"/>
                </a:solidFill>
                <a:latin typeface="Century Gothic" panose="020B0502020202020204" pitchFamily="34" charset="0"/>
              </a:rPr>
              <a:t>1) Esperto</a:t>
            </a:r>
          </a:p>
        </p:txBody>
      </p:sp>
      <p:sp>
        <p:nvSpPr>
          <p:cNvPr id="7" name="CasellaDiTesto 6">
            <a:extLst>
              <a:ext uri="{FF2B5EF4-FFF2-40B4-BE49-F238E27FC236}">
                <a16:creationId xmlns:a16="http://schemas.microsoft.com/office/drawing/2014/main" id="{1E4B6945-C5FE-46DB-8662-0965FFFCA6F5}"/>
              </a:ext>
            </a:extLst>
          </p:cNvPr>
          <p:cNvSpPr txBox="1"/>
          <p:nvPr/>
        </p:nvSpPr>
        <p:spPr>
          <a:xfrm>
            <a:off x="4352389" y="3506613"/>
            <a:ext cx="3487222" cy="338554"/>
          </a:xfrm>
          <a:prstGeom prst="rect">
            <a:avLst/>
          </a:prstGeom>
          <a:solidFill>
            <a:srgbClr val="0E172A"/>
          </a:solidFill>
          <a:ln>
            <a:solidFill>
              <a:schemeClr val="bg1"/>
            </a:solidFill>
          </a:ln>
        </p:spPr>
        <p:txBody>
          <a:bodyPr wrap="square" rtlCol="0">
            <a:spAutoFit/>
          </a:bodyPr>
          <a:lstStyle/>
          <a:p>
            <a:pPr algn="ctr"/>
            <a:r>
              <a:rPr lang="it-IT" sz="1600" dirty="0">
                <a:solidFill>
                  <a:schemeClr val="bg1"/>
                </a:solidFill>
                <a:latin typeface="Century Gothic" panose="020B0502020202020204" pitchFamily="34" charset="0"/>
              </a:rPr>
              <a:t>2) Estrazione delle prove</a:t>
            </a:r>
          </a:p>
        </p:txBody>
      </p:sp>
      <p:sp>
        <p:nvSpPr>
          <p:cNvPr id="8" name="CasellaDiTesto 7">
            <a:extLst>
              <a:ext uri="{FF2B5EF4-FFF2-40B4-BE49-F238E27FC236}">
                <a16:creationId xmlns:a16="http://schemas.microsoft.com/office/drawing/2014/main" id="{6CF32035-4453-4833-A201-5645B2180C73}"/>
              </a:ext>
            </a:extLst>
          </p:cNvPr>
          <p:cNvSpPr txBox="1"/>
          <p:nvPr/>
        </p:nvSpPr>
        <p:spPr>
          <a:xfrm>
            <a:off x="4352389" y="5157526"/>
            <a:ext cx="3487222" cy="338554"/>
          </a:xfrm>
          <a:prstGeom prst="rect">
            <a:avLst/>
          </a:prstGeom>
          <a:solidFill>
            <a:srgbClr val="0E172A"/>
          </a:solidFill>
          <a:ln>
            <a:solidFill>
              <a:schemeClr val="bg1"/>
            </a:solidFill>
          </a:ln>
        </p:spPr>
        <p:txBody>
          <a:bodyPr wrap="square" rtlCol="0">
            <a:spAutoFit/>
          </a:bodyPr>
          <a:lstStyle/>
          <a:p>
            <a:pPr algn="ctr"/>
            <a:r>
              <a:rPr lang="it-IT" sz="1600" dirty="0">
                <a:solidFill>
                  <a:schemeClr val="bg1"/>
                </a:solidFill>
                <a:latin typeface="Century Gothic" panose="020B0502020202020204" pitchFamily="34" charset="0"/>
              </a:rPr>
              <a:t>3) Classifica</a:t>
            </a:r>
          </a:p>
        </p:txBody>
      </p:sp>
      <p:cxnSp>
        <p:nvCxnSpPr>
          <p:cNvPr id="3" name="Connettore 2 2">
            <a:extLst>
              <a:ext uri="{FF2B5EF4-FFF2-40B4-BE49-F238E27FC236}">
                <a16:creationId xmlns:a16="http://schemas.microsoft.com/office/drawing/2014/main" id="{001E11BD-B30A-49D5-9E3A-F913036303E7}"/>
              </a:ext>
            </a:extLst>
          </p:cNvPr>
          <p:cNvCxnSpPr>
            <a:cxnSpLocks/>
            <a:endCxn id="7" idx="0"/>
          </p:cNvCxnSpPr>
          <p:nvPr/>
        </p:nvCxnSpPr>
        <p:spPr>
          <a:xfrm>
            <a:off x="6096000" y="2194254"/>
            <a:ext cx="0" cy="1312359"/>
          </a:xfrm>
          <a:prstGeom prst="straightConnector1">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Connettore 2 10">
            <a:extLst>
              <a:ext uri="{FF2B5EF4-FFF2-40B4-BE49-F238E27FC236}">
                <a16:creationId xmlns:a16="http://schemas.microsoft.com/office/drawing/2014/main" id="{08E64FF3-6F51-487F-A7AE-840108A5B9E8}"/>
              </a:ext>
            </a:extLst>
          </p:cNvPr>
          <p:cNvCxnSpPr>
            <a:cxnSpLocks/>
          </p:cNvCxnSpPr>
          <p:nvPr/>
        </p:nvCxnSpPr>
        <p:spPr>
          <a:xfrm>
            <a:off x="6096000" y="3845167"/>
            <a:ext cx="0" cy="1312359"/>
          </a:xfrm>
          <a:prstGeom prst="straightConnector1">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Elemento grafico 17" descr="Bilancia della giustizia">
            <a:extLst>
              <a:ext uri="{FF2B5EF4-FFF2-40B4-BE49-F238E27FC236}">
                <a16:creationId xmlns:a16="http://schemas.microsoft.com/office/drawing/2014/main" id="{D38FC3A4-06BE-4877-87C9-86C135C252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3736" y="4120011"/>
            <a:ext cx="804528" cy="804528"/>
          </a:xfrm>
          <a:prstGeom prst="rect">
            <a:avLst/>
          </a:prstGeom>
        </p:spPr>
      </p:pic>
      <p:pic>
        <p:nvPicPr>
          <p:cNvPr id="24" name="Elemento grafico 23" descr="Libro di giochi">
            <a:extLst>
              <a:ext uri="{FF2B5EF4-FFF2-40B4-BE49-F238E27FC236}">
                <a16:creationId xmlns:a16="http://schemas.microsoft.com/office/drawing/2014/main" id="{B4D46737-5EE7-4D1E-A398-EF67FF71D7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3736" y="2491042"/>
            <a:ext cx="718783" cy="718783"/>
          </a:xfrm>
          <a:prstGeom prst="rect">
            <a:avLst/>
          </a:prstGeom>
        </p:spPr>
      </p:pic>
      <p:sp>
        <p:nvSpPr>
          <p:cNvPr id="27" name="CasellaDiTesto 26">
            <a:extLst>
              <a:ext uri="{FF2B5EF4-FFF2-40B4-BE49-F238E27FC236}">
                <a16:creationId xmlns:a16="http://schemas.microsoft.com/office/drawing/2014/main" id="{982634A3-4483-4B13-9D2B-DD3929B3720F}"/>
              </a:ext>
            </a:extLst>
          </p:cNvPr>
          <p:cNvSpPr txBox="1"/>
          <p:nvPr/>
        </p:nvSpPr>
        <p:spPr>
          <a:xfrm>
            <a:off x="4684396" y="832334"/>
            <a:ext cx="2823210" cy="400110"/>
          </a:xfrm>
          <a:prstGeom prst="rect">
            <a:avLst/>
          </a:prstGeom>
          <a:solidFill>
            <a:srgbClr val="061C2A"/>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Cancellazione Sicura</a:t>
            </a:r>
          </a:p>
        </p:txBody>
      </p:sp>
      <p:sp>
        <p:nvSpPr>
          <p:cNvPr id="2" name="Segnaposto numero diapositiva 1">
            <a:extLst>
              <a:ext uri="{FF2B5EF4-FFF2-40B4-BE49-F238E27FC236}">
                <a16:creationId xmlns:a16="http://schemas.microsoft.com/office/drawing/2014/main" id="{9689DA1B-67EC-41FF-B001-16BBE62E1BE9}"/>
              </a:ext>
            </a:extLst>
          </p:cNvPr>
          <p:cNvSpPr>
            <a:spLocks noGrp="1"/>
          </p:cNvSpPr>
          <p:nvPr>
            <p:ph type="sldNum" sz="quarter" idx="12"/>
          </p:nvPr>
        </p:nvSpPr>
        <p:spPr/>
        <p:txBody>
          <a:bodyPr/>
          <a:lstStyle/>
          <a:p>
            <a:fld id="{86ECCFAB-3752-46D0-A66C-8286CDEEC2C9}" type="slidenum">
              <a:rPr lang="it-IT" smtClean="0"/>
              <a:t>61</a:t>
            </a:fld>
            <a:endParaRPr lang="it-IT"/>
          </a:p>
        </p:txBody>
      </p:sp>
    </p:spTree>
    <p:extLst>
      <p:ext uri="{BB962C8B-B14F-4D97-AF65-F5344CB8AC3E}">
        <p14:creationId xmlns:p14="http://schemas.microsoft.com/office/powerpoint/2010/main" val="3924428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ata Breach | Edim Consulting">
            <a:extLst>
              <a:ext uri="{FF2B5EF4-FFF2-40B4-BE49-F238E27FC236}">
                <a16:creationId xmlns:a16="http://schemas.microsoft.com/office/drawing/2014/main" id="{9CC1853B-0EE0-4246-8512-7A787A988F0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sharpenSoften amount="-44000"/>
                    </a14:imgEffect>
                    <a14:imgEffect>
                      <a14:brightnessContrast bright="-5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FBD62780-F718-4CE1-B0DB-23042FE2AAF8}"/>
              </a:ext>
            </a:extLst>
          </p:cNvPr>
          <p:cNvSpPr txBox="1"/>
          <p:nvPr/>
        </p:nvSpPr>
        <p:spPr>
          <a:xfrm>
            <a:off x="3296998" y="62893"/>
            <a:ext cx="5598007" cy="769441"/>
          </a:xfrm>
          <a:prstGeom prst="rect">
            <a:avLst/>
          </a:prstGeom>
          <a:solidFill>
            <a:srgbClr val="061C2A"/>
          </a:solid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Computer Forensics</a:t>
            </a:r>
          </a:p>
        </p:txBody>
      </p:sp>
      <p:sp>
        <p:nvSpPr>
          <p:cNvPr id="6" name="CasellaDiTesto 5">
            <a:extLst>
              <a:ext uri="{FF2B5EF4-FFF2-40B4-BE49-F238E27FC236}">
                <a16:creationId xmlns:a16="http://schemas.microsoft.com/office/drawing/2014/main" id="{038A6E1D-AF4E-4945-8A41-9F314756C118}"/>
              </a:ext>
            </a:extLst>
          </p:cNvPr>
          <p:cNvSpPr txBox="1"/>
          <p:nvPr/>
        </p:nvSpPr>
        <p:spPr>
          <a:xfrm>
            <a:off x="1307121" y="1463276"/>
            <a:ext cx="9677401" cy="1785104"/>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Una </a:t>
            </a:r>
            <a:r>
              <a:rPr lang="it-IT" sz="1600" b="1" dirty="0">
                <a:solidFill>
                  <a:schemeClr val="bg1"/>
                </a:solidFill>
                <a:latin typeface="Century Gothic" panose="020B0502020202020204" pitchFamily="34" charset="0"/>
              </a:rPr>
              <a:t>terza parte </a:t>
            </a:r>
            <a:r>
              <a:rPr lang="it-IT" sz="1600" dirty="0">
                <a:solidFill>
                  <a:schemeClr val="bg1"/>
                </a:solidFill>
                <a:latin typeface="Century Gothic" panose="020B0502020202020204" pitchFamily="34" charset="0"/>
              </a:rPr>
              <a:t>è generalmente intesa come </a:t>
            </a:r>
            <a:r>
              <a:rPr lang="it-IT" sz="1600" b="1" dirty="0">
                <a:solidFill>
                  <a:schemeClr val="bg1"/>
                </a:solidFill>
                <a:latin typeface="Century Gothic" panose="020B0502020202020204" pitchFamily="34" charset="0"/>
              </a:rPr>
              <a:t>un'entità</a:t>
            </a:r>
            <a:r>
              <a:rPr lang="it-IT" sz="1600" dirty="0">
                <a:solidFill>
                  <a:schemeClr val="bg1"/>
                </a:solidFill>
                <a:latin typeface="Century Gothic" panose="020B0502020202020204" pitchFamily="34" charset="0"/>
              </a:rPr>
              <a:t> che non è l'attore principale (o la parte interessata) nella scena. Una terza parte equivale al concetto di utente onesto. Sfortunatamente, gli utenti onesti sono molto difficili da distinguere dagli utenti malintenzionati.</a:t>
            </a:r>
          </a:p>
          <a:p>
            <a:pPr algn="ctr"/>
            <a:r>
              <a:rPr lang="it-IT" sz="1600" dirty="0">
                <a:solidFill>
                  <a:schemeClr val="bg1"/>
                </a:solidFill>
                <a:latin typeface="Century Gothic" panose="020B0502020202020204" pitchFamily="34" charset="0"/>
              </a:rPr>
              <a:t>Nel campo dell’Informatica forense, il problema della protezione di terze parti oneste è definito come una violazione della privacy di terze parti (TPPB): </a:t>
            </a:r>
          </a:p>
          <a:p>
            <a:pPr algn="ctr"/>
            <a:endParaRPr lang="it-IT" sz="1600" dirty="0">
              <a:solidFill>
                <a:schemeClr val="bg1"/>
              </a:solidFill>
              <a:latin typeface="Century Gothic" panose="020B0502020202020204" pitchFamily="34" charset="0"/>
            </a:endParaRPr>
          </a:p>
          <a:p>
            <a:pPr algn="ctr"/>
            <a:r>
              <a:rPr lang="it-IT" sz="1400" b="1" i="1" dirty="0">
                <a:solidFill>
                  <a:schemeClr val="bg1"/>
                </a:solidFill>
                <a:latin typeface="Century Gothic" panose="020B0502020202020204" pitchFamily="34" charset="0"/>
              </a:rPr>
              <a:t>"l'evento che una terza parte, non colpevole nelle azioni che conducono all'indagine, può essere indagata ”. </a:t>
            </a:r>
          </a:p>
        </p:txBody>
      </p:sp>
      <p:sp>
        <p:nvSpPr>
          <p:cNvPr id="7" name="CasellaDiTesto 6">
            <a:extLst>
              <a:ext uri="{FF2B5EF4-FFF2-40B4-BE49-F238E27FC236}">
                <a16:creationId xmlns:a16="http://schemas.microsoft.com/office/drawing/2014/main" id="{B2712A71-1624-4395-BEE6-E9371ADE4FA6}"/>
              </a:ext>
            </a:extLst>
          </p:cNvPr>
          <p:cNvSpPr txBox="1"/>
          <p:nvPr/>
        </p:nvSpPr>
        <p:spPr>
          <a:xfrm>
            <a:off x="4063231" y="832334"/>
            <a:ext cx="4065537" cy="400110"/>
          </a:xfrm>
          <a:prstGeom prst="rect">
            <a:avLst/>
          </a:prstGeom>
          <a:solidFill>
            <a:srgbClr val="061C2A"/>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Violazione della privacy di terzi</a:t>
            </a:r>
          </a:p>
        </p:txBody>
      </p:sp>
      <p:sp>
        <p:nvSpPr>
          <p:cNvPr id="2" name="Segnaposto numero diapositiva 1">
            <a:extLst>
              <a:ext uri="{FF2B5EF4-FFF2-40B4-BE49-F238E27FC236}">
                <a16:creationId xmlns:a16="http://schemas.microsoft.com/office/drawing/2014/main" id="{082632FB-0093-416B-B73D-2DC94F753BD5}"/>
              </a:ext>
            </a:extLst>
          </p:cNvPr>
          <p:cNvSpPr>
            <a:spLocks noGrp="1"/>
          </p:cNvSpPr>
          <p:nvPr>
            <p:ph type="sldNum" sz="quarter" idx="12"/>
          </p:nvPr>
        </p:nvSpPr>
        <p:spPr/>
        <p:txBody>
          <a:bodyPr/>
          <a:lstStyle/>
          <a:p>
            <a:fld id="{86ECCFAB-3752-46D0-A66C-8286CDEEC2C9}" type="slidenum">
              <a:rPr lang="it-IT" smtClean="0"/>
              <a:t>62</a:t>
            </a:fld>
            <a:endParaRPr lang="it-IT"/>
          </a:p>
        </p:txBody>
      </p:sp>
    </p:spTree>
    <p:extLst>
      <p:ext uri="{BB962C8B-B14F-4D97-AF65-F5344CB8AC3E}">
        <p14:creationId xmlns:p14="http://schemas.microsoft.com/office/powerpoint/2010/main" val="4182485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ata Breach | Edim Consulting">
            <a:extLst>
              <a:ext uri="{FF2B5EF4-FFF2-40B4-BE49-F238E27FC236}">
                <a16:creationId xmlns:a16="http://schemas.microsoft.com/office/drawing/2014/main" id="{9CC1853B-0EE0-4246-8512-7A787A988F0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sharpenSoften amount="-44000"/>
                    </a14:imgEffect>
                    <a14:imgEffect>
                      <a14:brightnessContrast bright="-5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FBD62780-F718-4CE1-B0DB-23042FE2AAF8}"/>
              </a:ext>
            </a:extLst>
          </p:cNvPr>
          <p:cNvSpPr txBox="1"/>
          <p:nvPr/>
        </p:nvSpPr>
        <p:spPr>
          <a:xfrm>
            <a:off x="3296998" y="62893"/>
            <a:ext cx="5598007" cy="769441"/>
          </a:xfrm>
          <a:prstGeom prst="rect">
            <a:avLst/>
          </a:prstGeom>
          <a:solidFill>
            <a:srgbClr val="061C2A"/>
          </a:solid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Computer Forensics</a:t>
            </a:r>
          </a:p>
        </p:txBody>
      </p:sp>
      <p:sp>
        <p:nvSpPr>
          <p:cNvPr id="6" name="CasellaDiTesto 5">
            <a:extLst>
              <a:ext uri="{FF2B5EF4-FFF2-40B4-BE49-F238E27FC236}">
                <a16:creationId xmlns:a16="http://schemas.microsoft.com/office/drawing/2014/main" id="{038A6E1D-AF4E-4945-8A41-9F314756C118}"/>
              </a:ext>
            </a:extLst>
          </p:cNvPr>
          <p:cNvSpPr txBox="1"/>
          <p:nvPr/>
        </p:nvSpPr>
        <p:spPr>
          <a:xfrm>
            <a:off x="1307121" y="1463276"/>
            <a:ext cx="9677401" cy="4431983"/>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Una </a:t>
            </a:r>
            <a:r>
              <a:rPr lang="it-IT" sz="1600" b="1" dirty="0">
                <a:solidFill>
                  <a:schemeClr val="bg1"/>
                </a:solidFill>
                <a:latin typeface="Century Gothic" panose="020B0502020202020204" pitchFamily="34" charset="0"/>
              </a:rPr>
              <a:t>terza parte </a:t>
            </a:r>
            <a:r>
              <a:rPr lang="it-IT" sz="1600" dirty="0">
                <a:solidFill>
                  <a:schemeClr val="bg1"/>
                </a:solidFill>
                <a:latin typeface="Century Gothic" panose="020B0502020202020204" pitchFamily="34" charset="0"/>
              </a:rPr>
              <a:t>è generalmente intesa come </a:t>
            </a:r>
            <a:r>
              <a:rPr lang="it-IT" sz="1600" b="1" dirty="0">
                <a:solidFill>
                  <a:schemeClr val="bg1"/>
                </a:solidFill>
                <a:latin typeface="Century Gothic" panose="020B0502020202020204" pitchFamily="34" charset="0"/>
              </a:rPr>
              <a:t>un'entità</a:t>
            </a:r>
            <a:r>
              <a:rPr lang="it-IT" sz="1600" dirty="0">
                <a:solidFill>
                  <a:schemeClr val="bg1"/>
                </a:solidFill>
                <a:latin typeface="Century Gothic" panose="020B0502020202020204" pitchFamily="34" charset="0"/>
              </a:rPr>
              <a:t> che non è l'attore principale (o la parte interessata) nella scena. Una terza parte equivale al concetto di utente onesto. Sfortunatamente, gli utenti onesti sono molto difficili da distinguere dagli utenti malintenzionati.</a:t>
            </a:r>
          </a:p>
          <a:p>
            <a:pPr algn="ctr"/>
            <a:r>
              <a:rPr lang="it-IT" sz="1600" dirty="0">
                <a:solidFill>
                  <a:schemeClr val="bg1"/>
                </a:solidFill>
                <a:latin typeface="Century Gothic" panose="020B0502020202020204" pitchFamily="34" charset="0"/>
              </a:rPr>
              <a:t>Nel campo dell’Informatica forense, il problema della protezione di terze parti oneste è definito come una violazione della privacy di terze parti (TPPB): </a:t>
            </a:r>
          </a:p>
          <a:p>
            <a:pPr algn="ctr"/>
            <a:endParaRPr lang="it-IT" sz="1600" dirty="0">
              <a:solidFill>
                <a:schemeClr val="bg1"/>
              </a:solidFill>
              <a:latin typeface="Century Gothic" panose="020B0502020202020204" pitchFamily="34" charset="0"/>
            </a:endParaRPr>
          </a:p>
          <a:p>
            <a:pPr algn="ctr"/>
            <a:r>
              <a:rPr lang="it-IT" sz="1400" b="1" i="1" dirty="0">
                <a:solidFill>
                  <a:schemeClr val="bg1"/>
                </a:solidFill>
                <a:latin typeface="Century Gothic" panose="020B0502020202020204" pitchFamily="34" charset="0"/>
              </a:rPr>
              <a:t>"l'evento che una terza parte, non colpevole nelle azioni che conducono all'indagine, può essere indagata ”. </a:t>
            </a:r>
          </a:p>
          <a:p>
            <a:pPr algn="ctr"/>
            <a:endParaRPr lang="it-IT" sz="1400" b="1" i="1" dirty="0">
              <a:solidFill>
                <a:schemeClr val="bg1"/>
              </a:solidFill>
              <a:latin typeface="Century Gothic" panose="020B0502020202020204" pitchFamily="34" charset="0"/>
            </a:endParaRPr>
          </a:p>
          <a:p>
            <a:pPr algn="ctr"/>
            <a:endParaRPr lang="it-IT" sz="1400" b="1" i="1"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Una soluzione è quella di costringe l’investigatore ad inviare domande mirate al fine di ottenere risultati precisi dal sistema. La soluzione è composta da vari componenti, uno dei quali è incaricato di classificare i documenti in base alla loro somiglianza. Nel caso di una query generica, quest’ultima viene registrata e si suggerisce all'investigatore di fornire una query più specifica.</a:t>
            </a:r>
          </a:p>
          <a:p>
            <a:pPr algn="ctr"/>
            <a:r>
              <a:rPr lang="it-IT" sz="1600" dirty="0">
                <a:solidFill>
                  <a:schemeClr val="bg1"/>
                </a:solidFill>
                <a:latin typeface="Century Gothic" panose="020B0502020202020204" pitchFamily="34" charset="0"/>
              </a:rPr>
              <a:t>Questa soluzione può:</a:t>
            </a:r>
          </a:p>
          <a:p>
            <a:pPr marL="285750" indent="-285750" algn="ctr">
              <a:buFont typeface="Arial" panose="020B0604020202020204" pitchFamily="34" charset="0"/>
              <a:buChar char="•"/>
            </a:pPr>
            <a:r>
              <a:rPr lang="it-IT" sz="1600" dirty="0">
                <a:solidFill>
                  <a:schemeClr val="bg1"/>
                </a:solidFill>
                <a:latin typeface="Century Gothic" panose="020B0502020202020204" pitchFamily="34" charset="0"/>
              </a:rPr>
              <a:t>Ridurre il rischio che venga violata involontariamente la privacy di terzi</a:t>
            </a:r>
          </a:p>
          <a:p>
            <a:pPr marL="285750" indent="-285750" algn="ctr">
              <a:buFont typeface="Arial" panose="020B0604020202020204" pitchFamily="34" charset="0"/>
              <a:buChar char="•"/>
            </a:pPr>
            <a:r>
              <a:rPr lang="it-IT" sz="1600" dirty="0">
                <a:solidFill>
                  <a:schemeClr val="bg1"/>
                </a:solidFill>
                <a:latin typeface="Century Gothic" panose="020B0502020202020204" pitchFamily="34" charset="0"/>
              </a:rPr>
              <a:t>Riduce la quantità di dati irrilevanti alle indagini</a:t>
            </a:r>
          </a:p>
          <a:p>
            <a:pPr marL="285750" indent="-285750" algn="ctr">
              <a:buFont typeface="Arial" panose="020B0604020202020204" pitchFamily="34" charset="0"/>
              <a:buChar char="•"/>
            </a:pPr>
            <a:r>
              <a:rPr lang="it-IT" sz="1600" dirty="0">
                <a:solidFill>
                  <a:schemeClr val="bg1"/>
                </a:solidFill>
                <a:latin typeface="Century Gothic" panose="020B0502020202020204" pitchFamily="34" charset="0"/>
              </a:rPr>
              <a:t>Accelera le indagini</a:t>
            </a:r>
          </a:p>
        </p:txBody>
      </p:sp>
      <p:sp>
        <p:nvSpPr>
          <p:cNvPr id="7" name="CasellaDiTesto 6">
            <a:extLst>
              <a:ext uri="{FF2B5EF4-FFF2-40B4-BE49-F238E27FC236}">
                <a16:creationId xmlns:a16="http://schemas.microsoft.com/office/drawing/2014/main" id="{B2712A71-1624-4395-BEE6-E9371ADE4FA6}"/>
              </a:ext>
            </a:extLst>
          </p:cNvPr>
          <p:cNvSpPr txBox="1"/>
          <p:nvPr/>
        </p:nvSpPr>
        <p:spPr>
          <a:xfrm>
            <a:off x="4063231" y="832334"/>
            <a:ext cx="4065537" cy="400110"/>
          </a:xfrm>
          <a:prstGeom prst="rect">
            <a:avLst/>
          </a:prstGeom>
          <a:solidFill>
            <a:srgbClr val="061C2A"/>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Violazione della privacy di terzi</a:t>
            </a:r>
          </a:p>
        </p:txBody>
      </p:sp>
      <p:sp>
        <p:nvSpPr>
          <p:cNvPr id="2" name="Segnaposto numero diapositiva 1">
            <a:extLst>
              <a:ext uri="{FF2B5EF4-FFF2-40B4-BE49-F238E27FC236}">
                <a16:creationId xmlns:a16="http://schemas.microsoft.com/office/drawing/2014/main" id="{13ABB197-9102-45DA-AB69-C6B6FB585661}"/>
              </a:ext>
            </a:extLst>
          </p:cNvPr>
          <p:cNvSpPr>
            <a:spLocks noGrp="1"/>
          </p:cNvSpPr>
          <p:nvPr>
            <p:ph type="sldNum" sz="quarter" idx="12"/>
          </p:nvPr>
        </p:nvSpPr>
        <p:spPr/>
        <p:txBody>
          <a:bodyPr/>
          <a:lstStyle/>
          <a:p>
            <a:fld id="{86ECCFAB-3752-46D0-A66C-8286CDEEC2C9}" type="slidenum">
              <a:rPr lang="it-IT" smtClean="0"/>
              <a:t>63</a:t>
            </a:fld>
            <a:endParaRPr lang="it-IT"/>
          </a:p>
        </p:txBody>
      </p:sp>
    </p:spTree>
    <p:extLst>
      <p:ext uri="{BB962C8B-B14F-4D97-AF65-F5344CB8AC3E}">
        <p14:creationId xmlns:p14="http://schemas.microsoft.com/office/powerpoint/2010/main" val="2768481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ata Breach | Edim Consulting">
            <a:extLst>
              <a:ext uri="{FF2B5EF4-FFF2-40B4-BE49-F238E27FC236}">
                <a16:creationId xmlns:a16="http://schemas.microsoft.com/office/drawing/2014/main" id="{9CC1853B-0EE0-4246-8512-7A787A988F0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sharpenSoften amount="-44000"/>
                    </a14:imgEffect>
                    <a14:imgEffect>
                      <a14:brightnessContrast bright="-59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FBD62780-F718-4CE1-B0DB-23042FE2AAF8}"/>
              </a:ext>
            </a:extLst>
          </p:cNvPr>
          <p:cNvSpPr txBox="1"/>
          <p:nvPr/>
        </p:nvSpPr>
        <p:spPr>
          <a:xfrm>
            <a:off x="3296998" y="62893"/>
            <a:ext cx="5598007" cy="769441"/>
          </a:xfrm>
          <a:prstGeom prst="rect">
            <a:avLst/>
          </a:prstGeom>
          <a:solidFill>
            <a:srgbClr val="061C2A"/>
          </a:solid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Computer Forensics</a:t>
            </a:r>
          </a:p>
        </p:txBody>
      </p:sp>
      <p:sp>
        <p:nvSpPr>
          <p:cNvPr id="6" name="CasellaDiTesto 5">
            <a:extLst>
              <a:ext uri="{FF2B5EF4-FFF2-40B4-BE49-F238E27FC236}">
                <a16:creationId xmlns:a16="http://schemas.microsoft.com/office/drawing/2014/main" id="{038A6E1D-AF4E-4945-8A41-9F314756C118}"/>
              </a:ext>
            </a:extLst>
          </p:cNvPr>
          <p:cNvSpPr txBox="1"/>
          <p:nvPr/>
        </p:nvSpPr>
        <p:spPr>
          <a:xfrm>
            <a:off x="1307121" y="1463276"/>
            <a:ext cx="9677401" cy="2339102"/>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Un obiettivo futuro è discernere gli utenti onesti dagli aggressori interni, cercando di determinare il tipo di dati che aiutano a catturare questo tipo di aggressori nel rispetto delle leggi sulla protezione dei dati.</a:t>
            </a:r>
          </a:p>
          <a:p>
            <a:pPr algn="ctr"/>
            <a:endParaRPr lang="it-IT" sz="1600" dirty="0">
              <a:solidFill>
                <a:schemeClr val="bg1"/>
              </a:solidFill>
              <a:latin typeface="Century Gothic" panose="020B0502020202020204" pitchFamily="34" charset="0"/>
            </a:endParaRPr>
          </a:p>
          <a:p>
            <a:pPr algn="ctr"/>
            <a:r>
              <a:rPr lang="it-IT" sz="1600" dirty="0">
                <a:solidFill>
                  <a:schemeClr val="bg1"/>
                </a:solidFill>
                <a:latin typeface="Century Gothic" panose="020B0502020202020204" pitchFamily="34" charset="0"/>
              </a:rPr>
              <a:t>I dati di sistemi di sicurezza fisica (ad esempio, i sistemi di controllo degli accessi biometrici) siano anonimizzati e solo quando si applica l'analisi di rilevazione di anomalie questi dati possono essere parzialmente anonimizzati. Ciò consentirebbe di rintracciare gli attacchi interni senza rivelare l'identità di utenti onesti. Il problema è che, una volta che i dati sono parzialmente anonimizzati, è possibile identificare alcuni utenti particolari. </a:t>
            </a:r>
          </a:p>
        </p:txBody>
      </p:sp>
      <p:sp>
        <p:nvSpPr>
          <p:cNvPr id="7" name="CasellaDiTesto 6">
            <a:extLst>
              <a:ext uri="{FF2B5EF4-FFF2-40B4-BE49-F238E27FC236}">
                <a16:creationId xmlns:a16="http://schemas.microsoft.com/office/drawing/2014/main" id="{B2712A71-1624-4395-BEE6-E9371ADE4FA6}"/>
              </a:ext>
            </a:extLst>
          </p:cNvPr>
          <p:cNvSpPr txBox="1"/>
          <p:nvPr/>
        </p:nvSpPr>
        <p:spPr>
          <a:xfrm>
            <a:off x="4063231" y="832334"/>
            <a:ext cx="4065537" cy="400110"/>
          </a:xfrm>
          <a:prstGeom prst="rect">
            <a:avLst/>
          </a:prstGeom>
          <a:solidFill>
            <a:srgbClr val="061C2A"/>
          </a:solid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Violazione della privacy di terzi</a:t>
            </a:r>
          </a:p>
        </p:txBody>
      </p:sp>
      <p:sp>
        <p:nvSpPr>
          <p:cNvPr id="2" name="Segnaposto numero diapositiva 1">
            <a:extLst>
              <a:ext uri="{FF2B5EF4-FFF2-40B4-BE49-F238E27FC236}">
                <a16:creationId xmlns:a16="http://schemas.microsoft.com/office/drawing/2014/main" id="{E9FD366D-BEB5-4D64-A541-59F381E8A15C}"/>
              </a:ext>
            </a:extLst>
          </p:cNvPr>
          <p:cNvSpPr>
            <a:spLocks noGrp="1"/>
          </p:cNvSpPr>
          <p:nvPr>
            <p:ph type="sldNum" sz="quarter" idx="12"/>
          </p:nvPr>
        </p:nvSpPr>
        <p:spPr/>
        <p:txBody>
          <a:bodyPr/>
          <a:lstStyle/>
          <a:p>
            <a:fld id="{86ECCFAB-3752-46D0-A66C-8286CDEEC2C9}" type="slidenum">
              <a:rPr lang="it-IT" smtClean="0"/>
              <a:t>64</a:t>
            </a:fld>
            <a:endParaRPr lang="it-IT"/>
          </a:p>
        </p:txBody>
      </p:sp>
    </p:spTree>
    <p:extLst>
      <p:ext uri="{BB962C8B-B14F-4D97-AF65-F5344CB8AC3E}">
        <p14:creationId xmlns:p14="http://schemas.microsoft.com/office/powerpoint/2010/main" val="1107821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1257299" y="895227"/>
            <a:ext cx="9677401" cy="4278094"/>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Questa sezione considera le soluzioni per la protezione della privacy in tre domini principali relativi ai sistemi di rete: </a:t>
            </a:r>
          </a:p>
          <a:p>
            <a:pPr marL="285750" indent="-285750" algn="ctr">
              <a:buFont typeface="Arial" panose="020B0604020202020204" pitchFamily="34" charset="0"/>
              <a:buChar char="•"/>
            </a:pPr>
            <a:r>
              <a:rPr lang="it-IT" sz="1600" i="1" dirty="0">
                <a:solidFill>
                  <a:schemeClr val="bg1"/>
                </a:solidFill>
                <a:latin typeface="Century Gothic" panose="020B0502020202020204" pitchFamily="34" charset="0"/>
              </a:rPr>
              <a:t>Server</a:t>
            </a:r>
          </a:p>
          <a:p>
            <a:pPr marL="285750" indent="-285750" algn="ctr">
              <a:buFont typeface="Arial" panose="020B0604020202020204" pitchFamily="34" charset="0"/>
              <a:buChar char="•"/>
            </a:pPr>
            <a:r>
              <a:rPr lang="it-IT" sz="1600" i="1" dirty="0">
                <a:solidFill>
                  <a:schemeClr val="bg1"/>
                </a:solidFill>
                <a:latin typeface="Century Gothic" panose="020B0502020202020204" pitchFamily="34" charset="0"/>
              </a:rPr>
              <a:t>Reti </a:t>
            </a:r>
          </a:p>
          <a:p>
            <a:pPr marL="285750" indent="-285750" algn="ctr">
              <a:buFont typeface="Arial" panose="020B0604020202020204" pitchFamily="34" charset="0"/>
              <a:buChar char="•"/>
            </a:pPr>
            <a:r>
              <a:rPr lang="it-IT" sz="1600" i="1" dirty="0">
                <a:solidFill>
                  <a:schemeClr val="bg1"/>
                </a:solidFill>
                <a:latin typeface="Century Gothic" panose="020B0502020202020204" pitchFamily="34" charset="0"/>
              </a:rPr>
              <a:t>Browser and Applications</a:t>
            </a: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marL="285750" indent="-285750" algn="ctr">
              <a:buFont typeface="Arial" panose="020B0604020202020204" pitchFamily="34" charset="0"/>
              <a:buChar char="•"/>
            </a:pP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r>
              <a:rPr lang="it-IT" sz="1600" i="1" dirty="0">
                <a:solidFill>
                  <a:schemeClr val="bg1"/>
                </a:solidFill>
                <a:latin typeface="Century Gothic" panose="020B0502020202020204" pitchFamily="34" charset="0"/>
              </a:rPr>
              <a:t>Si noti che alcune delle soluzioni analizzate qui potrebbero rientrare in alcune altre categorie. Ad esempio, le soluzioni sulla privacy per la server forensics potrebbero rientrare nella categoria della computer forensics poiché un server è, in sostanza, un computer.</a:t>
            </a:r>
          </a:p>
        </p:txBody>
      </p:sp>
      <p:sp>
        <p:nvSpPr>
          <p:cNvPr id="2" name="Segnaposto numero diapositiva 1">
            <a:extLst>
              <a:ext uri="{FF2B5EF4-FFF2-40B4-BE49-F238E27FC236}">
                <a16:creationId xmlns:a16="http://schemas.microsoft.com/office/drawing/2014/main" id="{9E0859AA-6037-443B-92E3-2B20BD87DAAC}"/>
              </a:ext>
            </a:extLst>
          </p:cNvPr>
          <p:cNvSpPr>
            <a:spLocks noGrp="1"/>
          </p:cNvSpPr>
          <p:nvPr>
            <p:ph type="sldNum" sz="quarter" idx="12"/>
          </p:nvPr>
        </p:nvSpPr>
        <p:spPr/>
        <p:txBody>
          <a:bodyPr/>
          <a:lstStyle/>
          <a:p>
            <a:fld id="{86ECCFAB-3752-46D0-A66C-8286CDEEC2C9}" type="slidenum">
              <a:rPr lang="it-IT" smtClean="0"/>
              <a:t>65</a:t>
            </a:fld>
            <a:endParaRPr lang="it-IT"/>
          </a:p>
        </p:txBody>
      </p:sp>
    </p:spTree>
    <p:extLst>
      <p:ext uri="{BB962C8B-B14F-4D97-AF65-F5344CB8AC3E}">
        <p14:creationId xmlns:p14="http://schemas.microsoft.com/office/powerpoint/2010/main" val="1145935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1257299" y="1246919"/>
            <a:ext cx="9677401" cy="4524315"/>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Un </a:t>
            </a:r>
            <a:r>
              <a:rPr lang="it-IT" sz="1600" b="1" i="1" dirty="0">
                <a:solidFill>
                  <a:schemeClr val="bg1"/>
                </a:solidFill>
                <a:latin typeface="Century Gothic" panose="020B0502020202020204" pitchFamily="34" charset="0"/>
              </a:rPr>
              <a:t>server</a:t>
            </a:r>
            <a:r>
              <a:rPr lang="it-IT" sz="1600" i="1" dirty="0">
                <a:solidFill>
                  <a:schemeClr val="bg1"/>
                </a:solidFill>
                <a:latin typeface="Century Gothic" panose="020B0502020202020204" pitchFamily="34" charset="0"/>
              </a:rPr>
              <a:t> è un computer ottimizzato per scopi specifici, ossia fornire una serie di servizi agli utenti remoti attraverso la rete. Di seguito verranno considerati i server Web e e-mail come casi di studio. Più specificamente, i dati Web e le e-mail vengono utilizzati per testare numerosi strumenti forensi utilizzati per il riconoscimento di schemi (ad esempio, utilizzando parole chiave). </a:t>
            </a: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endParaRPr lang="it-IT" sz="1600" i="1" dirty="0">
              <a:solidFill>
                <a:schemeClr val="bg1"/>
              </a:solidFill>
              <a:latin typeface="Century Gothic" panose="020B0502020202020204" pitchFamily="34" charset="0"/>
            </a:endParaRPr>
          </a:p>
          <a:p>
            <a:pPr algn="ctr"/>
            <a:r>
              <a:rPr lang="it-IT" sz="1600" i="1" dirty="0">
                <a:solidFill>
                  <a:schemeClr val="bg1"/>
                </a:solidFill>
                <a:latin typeface="Century Gothic" panose="020B0502020202020204" pitchFamily="34" charset="0"/>
              </a:rPr>
              <a:t>Esistono due tipi principali di contributi in quest'area: </a:t>
            </a:r>
          </a:p>
          <a:p>
            <a:pPr marL="400050" indent="-400050" algn="ctr">
              <a:buAutoNum type="romanLcParenR"/>
            </a:pPr>
            <a:r>
              <a:rPr lang="it-IT" sz="1600" b="1" i="1" dirty="0">
                <a:solidFill>
                  <a:schemeClr val="bg1"/>
                </a:solidFill>
                <a:latin typeface="Century Gothic" panose="020B0502020202020204" pitchFamily="34" charset="0"/>
              </a:rPr>
              <a:t>Anonimato revocabile </a:t>
            </a:r>
          </a:p>
          <a:p>
            <a:pPr marL="400050" indent="-400050" algn="ctr">
              <a:buAutoNum type="romanLcParenR"/>
            </a:pPr>
            <a:r>
              <a:rPr lang="it-IT" sz="1600" b="1" i="1" dirty="0">
                <a:solidFill>
                  <a:schemeClr val="bg1"/>
                </a:solidFill>
                <a:latin typeface="Century Gothic" panose="020B0502020202020204" pitchFamily="34" charset="0"/>
              </a:rPr>
              <a:t>Crittografia ricercabile</a:t>
            </a:r>
          </a:p>
          <a:p>
            <a:pPr algn="ctr"/>
            <a:endParaRPr lang="it-IT" sz="1600" i="1" dirty="0">
              <a:solidFill>
                <a:schemeClr val="bg1"/>
              </a:solidFill>
              <a:latin typeface="Century Gothic" panose="020B0502020202020204" pitchFamily="34" charset="0"/>
            </a:endParaRPr>
          </a:p>
          <a:p>
            <a:pPr algn="ctr"/>
            <a:r>
              <a:rPr lang="it-IT" sz="1600" i="1" dirty="0">
                <a:solidFill>
                  <a:schemeClr val="bg1"/>
                </a:solidFill>
                <a:latin typeface="Century Gothic" panose="020B0502020202020204" pitchFamily="34" charset="0"/>
              </a:rPr>
              <a:t>In questi casi, l'indagine digitale si concentra sui dati del server, come mostrato nella Figura 8.7.</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5619748" y="695172"/>
            <a:ext cx="952505"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a:t>
            </a:r>
          </a:p>
        </p:txBody>
      </p:sp>
      <p:sp>
        <p:nvSpPr>
          <p:cNvPr id="2" name="Segnaposto numero diapositiva 1">
            <a:extLst>
              <a:ext uri="{FF2B5EF4-FFF2-40B4-BE49-F238E27FC236}">
                <a16:creationId xmlns:a16="http://schemas.microsoft.com/office/drawing/2014/main" id="{E80CD7E2-9A45-447A-8D3F-4F4F7D1EC51C}"/>
              </a:ext>
            </a:extLst>
          </p:cNvPr>
          <p:cNvSpPr>
            <a:spLocks noGrp="1"/>
          </p:cNvSpPr>
          <p:nvPr>
            <p:ph type="sldNum" sz="quarter" idx="12"/>
          </p:nvPr>
        </p:nvSpPr>
        <p:spPr/>
        <p:txBody>
          <a:bodyPr/>
          <a:lstStyle/>
          <a:p>
            <a:fld id="{86ECCFAB-3752-46D0-A66C-8286CDEEC2C9}" type="slidenum">
              <a:rPr lang="it-IT" smtClean="0"/>
              <a:t>66</a:t>
            </a:fld>
            <a:endParaRPr lang="it-IT"/>
          </a:p>
        </p:txBody>
      </p:sp>
    </p:spTree>
    <p:extLst>
      <p:ext uri="{BB962C8B-B14F-4D97-AF65-F5344CB8AC3E}">
        <p14:creationId xmlns:p14="http://schemas.microsoft.com/office/powerpoint/2010/main" val="3039458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1257299" y="1246919"/>
            <a:ext cx="9677401" cy="1077218"/>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L'anonimato revocabile si riferisce al processo che consente agli utenti di gestire o ricevere servizi in modo anonimo a meno che non si comportino in modo errato, nel qual caso possono essere nuovamente identificati, in genere con l'aiuto di una terza parte fidata. </a:t>
            </a:r>
          </a:p>
          <a:p>
            <a:pPr algn="ctr"/>
            <a:r>
              <a:rPr lang="it-IT" sz="1600" i="1" dirty="0">
                <a:solidFill>
                  <a:schemeClr val="bg1"/>
                </a:solidFill>
                <a:latin typeface="Century Gothic" panose="020B0502020202020204" pitchFamily="34" charset="0"/>
              </a:rPr>
              <a:t>Questo è il tipo di approccio seguito da </a:t>
            </a:r>
            <a:r>
              <a:rPr lang="it-IT" sz="1600" b="1" i="1" dirty="0">
                <a:solidFill>
                  <a:schemeClr val="bg1"/>
                </a:solidFill>
                <a:latin typeface="Century Gothic" panose="020B0502020202020204" pitchFamily="34" charset="0"/>
              </a:rPr>
              <a:t>PPINA</a:t>
            </a:r>
            <a:r>
              <a:rPr lang="it-IT" sz="1600" i="1" dirty="0">
                <a:solidFill>
                  <a:schemeClr val="bg1"/>
                </a:solidFill>
                <a:latin typeface="Century Gothic" panose="020B0502020202020204" pitchFamily="34" charset="0"/>
              </a:rPr>
              <a:t> (</a:t>
            </a:r>
            <a:r>
              <a:rPr lang="it-IT" sz="1600" b="1" i="1" dirty="0">
                <a:solidFill>
                  <a:schemeClr val="bg1"/>
                </a:solidFill>
                <a:latin typeface="Century Gothic" panose="020B0502020202020204" pitchFamily="34" charset="0"/>
              </a:rPr>
              <a:t>Protect Private Information, Not Abuser</a:t>
            </a:r>
            <a:r>
              <a:rPr lang="it-IT" sz="1600" i="1" dirty="0">
                <a:solidFill>
                  <a:schemeClr val="bg1"/>
                </a:solidFill>
                <a:latin typeface="Century Gothic" panose="020B0502020202020204" pitchFamily="34" charset="0"/>
              </a:rPr>
              <a:t>)</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54604" y="695172"/>
            <a:ext cx="3882794"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Anonimato revocabile</a:t>
            </a:r>
          </a:p>
        </p:txBody>
      </p:sp>
      <p:sp>
        <p:nvSpPr>
          <p:cNvPr id="2" name="Segnaposto numero diapositiva 1">
            <a:extLst>
              <a:ext uri="{FF2B5EF4-FFF2-40B4-BE49-F238E27FC236}">
                <a16:creationId xmlns:a16="http://schemas.microsoft.com/office/drawing/2014/main" id="{8E571A9E-12FB-4F54-B5CB-6A9E74069228}"/>
              </a:ext>
            </a:extLst>
          </p:cNvPr>
          <p:cNvSpPr>
            <a:spLocks noGrp="1"/>
          </p:cNvSpPr>
          <p:nvPr>
            <p:ph type="sldNum" sz="quarter" idx="12"/>
          </p:nvPr>
        </p:nvSpPr>
        <p:spPr/>
        <p:txBody>
          <a:bodyPr/>
          <a:lstStyle/>
          <a:p>
            <a:fld id="{86ECCFAB-3752-46D0-A66C-8286CDEEC2C9}" type="slidenum">
              <a:rPr lang="it-IT" smtClean="0"/>
              <a:t>67</a:t>
            </a:fld>
            <a:endParaRPr lang="it-IT"/>
          </a:p>
        </p:txBody>
      </p:sp>
    </p:spTree>
    <p:extLst>
      <p:ext uri="{BB962C8B-B14F-4D97-AF65-F5344CB8AC3E}">
        <p14:creationId xmlns:p14="http://schemas.microsoft.com/office/powerpoint/2010/main" val="1299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1257299" y="1246919"/>
            <a:ext cx="9677401" cy="1077218"/>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L'anonimato revocabile si riferisce al processo che consente agli utenti di gestire o ricevere servizi in modo anonimo a meno che non si comportino in modo errato, nel qual caso possono essere nuovamente identificati, in genere con l'aiuto di una terza parte fidata. </a:t>
            </a:r>
          </a:p>
          <a:p>
            <a:pPr algn="ctr"/>
            <a:r>
              <a:rPr lang="it-IT" sz="1600" i="1" dirty="0">
                <a:solidFill>
                  <a:schemeClr val="bg1"/>
                </a:solidFill>
                <a:latin typeface="Century Gothic" panose="020B0502020202020204" pitchFamily="34" charset="0"/>
              </a:rPr>
              <a:t>Questo è il tipo di approccio seguito da </a:t>
            </a:r>
            <a:r>
              <a:rPr lang="it-IT" sz="1600" b="1" i="1" dirty="0">
                <a:solidFill>
                  <a:schemeClr val="bg1"/>
                </a:solidFill>
                <a:latin typeface="Century Gothic" panose="020B0502020202020204" pitchFamily="34" charset="0"/>
              </a:rPr>
              <a:t>PPINA</a:t>
            </a:r>
            <a:r>
              <a:rPr lang="it-IT" sz="1600" i="1" dirty="0">
                <a:solidFill>
                  <a:schemeClr val="bg1"/>
                </a:solidFill>
                <a:latin typeface="Century Gothic" panose="020B0502020202020204" pitchFamily="34" charset="0"/>
              </a:rPr>
              <a:t> (</a:t>
            </a:r>
            <a:r>
              <a:rPr lang="it-IT" sz="1600" b="1" i="1" dirty="0">
                <a:solidFill>
                  <a:schemeClr val="bg1"/>
                </a:solidFill>
                <a:latin typeface="Century Gothic" panose="020B0502020202020204" pitchFamily="34" charset="0"/>
              </a:rPr>
              <a:t>Protect Private Information, Not Abuser</a:t>
            </a:r>
            <a:r>
              <a:rPr lang="it-IT" sz="1600" i="1" dirty="0">
                <a:solidFill>
                  <a:schemeClr val="bg1"/>
                </a:solidFill>
                <a:latin typeface="Century Gothic" panose="020B0502020202020204" pitchFamily="34" charset="0"/>
              </a:rPr>
              <a:t>)</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54604" y="695172"/>
            <a:ext cx="3882794"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Anonimato revocabile</a:t>
            </a:r>
          </a:p>
        </p:txBody>
      </p:sp>
      <p:sp>
        <p:nvSpPr>
          <p:cNvPr id="9" name="CasellaDiTesto 8">
            <a:extLst>
              <a:ext uri="{FF2B5EF4-FFF2-40B4-BE49-F238E27FC236}">
                <a16:creationId xmlns:a16="http://schemas.microsoft.com/office/drawing/2014/main" id="{98763F61-8091-4E25-92F0-9942B4D11926}"/>
              </a:ext>
            </a:extLst>
          </p:cNvPr>
          <p:cNvSpPr txBox="1"/>
          <p:nvPr/>
        </p:nvSpPr>
        <p:spPr>
          <a:xfrm>
            <a:off x="1257298" y="4533864"/>
            <a:ext cx="9677401" cy="2062103"/>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L'idea è quella di consentire agli utenti di connettersi al server attraverso una rete di comunicazione anonima, ma prima di farlo devono generare una coppia di chiavi pubblica / privata e un token di accesso. Il token di accesso è crittograficamente collegato alla chiave pubblica dell'utente. </a:t>
            </a:r>
          </a:p>
          <a:p>
            <a:pPr algn="ctr"/>
            <a:r>
              <a:rPr lang="it-IT" sz="1600" i="1" dirty="0">
                <a:solidFill>
                  <a:schemeClr val="bg1"/>
                </a:solidFill>
                <a:latin typeface="Century Gothic" panose="020B0502020202020204" pitchFamily="34" charset="0"/>
              </a:rPr>
              <a:t>Quindi, il token viene inviato a una terza parte attendibile (</a:t>
            </a:r>
            <a:r>
              <a:rPr lang="it-IT" sz="1600" b="1" i="1" dirty="0">
                <a:solidFill>
                  <a:schemeClr val="bg1"/>
                </a:solidFill>
                <a:latin typeface="Century Gothic" panose="020B0502020202020204" pitchFamily="34" charset="0"/>
              </a:rPr>
              <a:t>l'entità investigativa forense</a:t>
            </a:r>
            <a:r>
              <a:rPr lang="it-IT" sz="1600" i="1" dirty="0">
                <a:solidFill>
                  <a:schemeClr val="bg1"/>
                </a:solidFill>
                <a:latin typeface="Century Gothic" panose="020B0502020202020204" pitchFamily="34" charset="0"/>
              </a:rPr>
              <a:t>) che verifica la validità del token e lo memorizza con l'identità dell'utente.</a:t>
            </a:r>
          </a:p>
          <a:p>
            <a:pPr algn="ctr"/>
            <a:r>
              <a:rPr lang="it-IT" sz="1600" i="1" dirty="0">
                <a:solidFill>
                  <a:schemeClr val="bg1"/>
                </a:solidFill>
                <a:latin typeface="Century Gothic" panose="020B0502020202020204" pitchFamily="34" charset="0"/>
              </a:rPr>
              <a:t>Nel caso in cui l'utente si comporta in modo errato, il server invia tutti i messaggi e il token al TTP affinché decida se si è verificato un attacco o meno e se positivo rivela l'identità dell'utente.</a:t>
            </a:r>
          </a:p>
        </p:txBody>
      </p:sp>
      <p:sp>
        <p:nvSpPr>
          <p:cNvPr id="2" name="Segnaposto numero diapositiva 1">
            <a:extLst>
              <a:ext uri="{FF2B5EF4-FFF2-40B4-BE49-F238E27FC236}">
                <a16:creationId xmlns:a16="http://schemas.microsoft.com/office/drawing/2014/main" id="{CF788755-66CF-491C-8DD0-6C3C368E7240}"/>
              </a:ext>
            </a:extLst>
          </p:cNvPr>
          <p:cNvSpPr>
            <a:spLocks noGrp="1"/>
          </p:cNvSpPr>
          <p:nvPr>
            <p:ph type="sldNum" sz="quarter" idx="12"/>
          </p:nvPr>
        </p:nvSpPr>
        <p:spPr/>
        <p:txBody>
          <a:bodyPr/>
          <a:lstStyle/>
          <a:p>
            <a:fld id="{86ECCFAB-3752-46D0-A66C-8286CDEEC2C9}" type="slidenum">
              <a:rPr lang="it-IT" smtClean="0"/>
              <a:t>68</a:t>
            </a:fld>
            <a:endParaRPr lang="it-IT"/>
          </a:p>
        </p:txBody>
      </p:sp>
    </p:spTree>
    <p:extLst>
      <p:ext uri="{BB962C8B-B14F-4D97-AF65-F5344CB8AC3E}">
        <p14:creationId xmlns:p14="http://schemas.microsoft.com/office/powerpoint/2010/main" val="489416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1257299" y="1246919"/>
            <a:ext cx="9677401" cy="1077218"/>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La </a:t>
            </a:r>
            <a:r>
              <a:rPr lang="it-IT" sz="1600" b="1" i="1" dirty="0">
                <a:solidFill>
                  <a:schemeClr val="bg1"/>
                </a:solidFill>
                <a:latin typeface="Century Gothic" panose="020B0502020202020204" pitchFamily="34" charset="0"/>
              </a:rPr>
              <a:t>Crittografia ricercabile </a:t>
            </a:r>
            <a:r>
              <a:rPr lang="it-IT" sz="1600" i="1" dirty="0">
                <a:solidFill>
                  <a:schemeClr val="bg1"/>
                </a:solidFill>
                <a:latin typeface="Century Gothic" panose="020B0502020202020204" pitchFamily="34" charset="0"/>
              </a:rPr>
              <a:t>è una tecnica crittografica che consente di inviare query a un database crittografato. </a:t>
            </a:r>
          </a:p>
          <a:p>
            <a:pPr algn="ctr"/>
            <a:r>
              <a:rPr lang="it-IT" sz="1600" i="1" dirty="0">
                <a:solidFill>
                  <a:schemeClr val="bg1"/>
                </a:solidFill>
                <a:latin typeface="Century Gothic" panose="020B0502020202020204" pitchFamily="34" charset="0"/>
              </a:rPr>
              <a:t>Questa è una tecnica incoraggiante per </a:t>
            </a:r>
            <a:r>
              <a:rPr lang="it-IT" sz="1600" b="1" i="1" dirty="0">
                <a:solidFill>
                  <a:schemeClr val="bg1"/>
                </a:solidFill>
                <a:latin typeface="Century Gothic" panose="020B0502020202020204" pitchFamily="34" charset="0"/>
              </a:rPr>
              <a:t>proteggere la privacy </a:t>
            </a:r>
            <a:r>
              <a:rPr lang="it-IT" sz="1600" i="1" dirty="0">
                <a:solidFill>
                  <a:schemeClr val="bg1"/>
                </a:solidFill>
                <a:latin typeface="Century Gothic" panose="020B0502020202020204" pitchFamily="34" charset="0"/>
              </a:rPr>
              <a:t>degli utenti durante lo svolgimento di indagini digitali.</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48992" y="695172"/>
            <a:ext cx="3894015"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t>
            </a:r>
            <a:r>
              <a:rPr lang="it-IT" sz="2000" b="1" i="1" dirty="0">
                <a:solidFill>
                  <a:schemeClr val="bg1"/>
                </a:solidFill>
                <a:latin typeface="Century Gothic" panose="020B0502020202020204" pitchFamily="34" charset="0"/>
              </a:rPr>
              <a:t>Crittografia ricercabile</a:t>
            </a:r>
          </a:p>
        </p:txBody>
      </p:sp>
      <p:sp>
        <p:nvSpPr>
          <p:cNvPr id="2" name="Segnaposto numero diapositiva 1">
            <a:extLst>
              <a:ext uri="{FF2B5EF4-FFF2-40B4-BE49-F238E27FC236}">
                <a16:creationId xmlns:a16="http://schemas.microsoft.com/office/drawing/2014/main" id="{A8FC5AEB-2108-4FC7-A263-3B2A2F44628D}"/>
              </a:ext>
            </a:extLst>
          </p:cNvPr>
          <p:cNvSpPr>
            <a:spLocks noGrp="1"/>
          </p:cNvSpPr>
          <p:nvPr>
            <p:ph type="sldNum" sz="quarter" idx="12"/>
          </p:nvPr>
        </p:nvSpPr>
        <p:spPr/>
        <p:txBody>
          <a:bodyPr/>
          <a:lstStyle/>
          <a:p>
            <a:fld id="{86ECCFAB-3752-46D0-A66C-8286CDEEC2C9}" type="slidenum">
              <a:rPr lang="it-IT" smtClean="0"/>
              <a:t>69</a:t>
            </a:fld>
            <a:endParaRPr lang="it-IT"/>
          </a:p>
        </p:txBody>
      </p:sp>
    </p:spTree>
    <p:extLst>
      <p:ext uri="{BB962C8B-B14F-4D97-AF65-F5344CB8AC3E}">
        <p14:creationId xmlns:p14="http://schemas.microsoft.com/office/powerpoint/2010/main" val="386918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computer, baseball&#10;&#10;Descrizione generata automaticamente">
            <a:extLst>
              <a:ext uri="{FF2B5EF4-FFF2-40B4-BE49-F238E27FC236}">
                <a16:creationId xmlns:a16="http://schemas.microsoft.com/office/drawing/2014/main" id="{FAE99971-CF1F-41D5-9B5D-750D855F975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4" name="CasellaDiTesto 3">
            <a:extLst>
              <a:ext uri="{FF2B5EF4-FFF2-40B4-BE49-F238E27FC236}">
                <a16:creationId xmlns:a16="http://schemas.microsoft.com/office/drawing/2014/main" id="{A524D90C-A774-446B-8F36-274C1247570D}"/>
              </a:ext>
            </a:extLst>
          </p:cNvPr>
          <p:cNvSpPr txBox="1"/>
          <p:nvPr/>
        </p:nvSpPr>
        <p:spPr>
          <a:xfrm>
            <a:off x="4141177" y="552136"/>
            <a:ext cx="3909646" cy="743349"/>
          </a:xfrm>
          <a:prstGeom prst="rect">
            <a:avLst/>
          </a:prstGeom>
        </p:spPr>
        <p:txBody>
          <a:bodyPr vert="horz" lIns="91440" tIns="45720" rIns="91440" bIns="45720" rtlCol="0" anchor="b">
            <a:normAutofit/>
          </a:bodyPr>
          <a:lstStyle/>
          <a:p>
            <a:pPr lvl="0" algn="ctr">
              <a:lnSpc>
                <a:spcPct val="90000"/>
              </a:lnSpc>
              <a:spcBef>
                <a:spcPct val="0"/>
              </a:spcBef>
              <a:spcAft>
                <a:spcPts val="600"/>
              </a:spcAft>
              <a:defRPr/>
            </a:pPr>
            <a:r>
              <a:rPr lang="en-US" sz="4000" b="1" dirty="0">
                <a:solidFill>
                  <a:srgbClr val="D0D1D1"/>
                </a:solidFill>
                <a:latin typeface="Century Gothic" panose="020B0502020202020204" pitchFamily="34" charset="0"/>
              </a:rPr>
              <a:t>Introduzione</a:t>
            </a:r>
          </a:p>
        </p:txBody>
      </p:sp>
      <p:pic>
        <p:nvPicPr>
          <p:cNvPr id="2" name="Immagine 1">
            <a:extLst>
              <a:ext uri="{FF2B5EF4-FFF2-40B4-BE49-F238E27FC236}">
                <a16:creationId xmlns:a16="http://schemas.microsoft.com/office/drawing/2014/main" id="{EDE87046-AB88-4720-A57B-BD9B8955A520}"/>
              </a:ext>
            </a:extLst>
          </p:cNvPr>
          <p:cNvPicPr>
            <a:picLocks noChangeAspect="1"/>
          </p:cNvPicPr>
          <p:nvPr/>
        </p:nvPicPr>
        <p:blipFill>
          <a:blip r:embed="rId4"/>
          <a:stretch>
            <a:fillRect/>
          </a:stretch>
        </p:blipFill>
        <p:spPr>
          <a:xfrm>
            <a:off x="1147960" y="2658575"/>
            <a:ext cx="3539602" cy="3098203"/>
          </a:xfrm>
          <a:prstGeom prst="rect">
            <a:avLst/>
          </a:prstGeom>
          <a:ln>
            <a:solidFill>
              <a:srgbClr val="00B050"/>
            </a:solidFill>
          </a:ln>
          <a:effectLst>
            <a:softEdge rad="112500"/>
          </a:effectLst>
        </p:spPr>
      </p:pic>
      <p:sp>
        <p:nvSpPr>
          <p:cNvPr id="3" name="CasellaDiTesto 2">
            <a:extLst>
              <a:ext uri="{FF2B5EF4-FFF2-40B4-BE49-F238E27FC236}">
                <a16:creationId xmlns:a16="http://schemas.microsoft.com/office/drawing/2014/main" id="{860AA2DE-66AE-4372-A39E-34E7BB8091EE}"/>
              </a:ext>
            </a:extLst>
          </p:cNvPr>
          <p:cNvSpPr txBox="1"/>
          <p:nvPr/>
        </p:nvSpPr>
        <p:spPr>
          <a:xfrm>
            <a:off x="544287" y="1363091"/>
            <a:ext cx="10882489" cy="861774"/>
          </a:xfrm>
          <a:prstGeom prst="rect">
            <a:avLst/>
          </a:prstGeom>
          <a:noFill/>
        </p:spPr>
        <p:txBody>
          <a:bodyPr wrap="square" rtlCol="0">
            <a:spAutoFit/>
          </a:bodyPr>
          <a:lstStyle/>
          <a:p>
            <a:pPr algn="ctr"/>
            <a:r>
              <a:rPr lang="it-IT" sz="1600" dirty="0">
                <a:solidFill>
                  <a:srgbClr val="D0D1D1"/>
                </a:solidFill>
                <a:latin typeface="Century Gothic" panose="020B0502020202020204" pitchFamily="34" charset="0"/>
              </a:rPr>
              <a:t>Nell'attuale quadro della Digital Forensics , gli utenti, i loro dispositivi e l'infrastruttura di comunicazione sono fortemente correlati tra loro, più che mai, dando vita ad </a:t>
            </a:r>
          </a:p>
          <a:p>
            <a:pPr algn="ctr"/>
            <a:r>
              <a:rPr lang="it-IT" sz="1600" dirty="0">
                <a:solidFill>
                  <a:srgbClr val="D0D1D1"/>
                </a:solidFill>
                <a:latin typeface="Century Gothic" panose="020B0502020202020204" pitchFamily="34" charset="0"/>
              </a:rPr>
              <a:t>un ecosistema estremamente complesso</a:t>
            </a:r>
          </a:p>
        </p:txBody>
      </p:sp>
      <p:cxnSp>
        <p:nvCxnSpPr>
          <p:cNvPr id="9" name="Connettore curvo 8">
            <a:extLst>
              <a:ext uri="{FF2B5EF4-FFF2-40B4-BE49-F238E27FC236}">
                <a16:creationId xmlns:a16="http://schemas.microsoft.com/office/drawing/2014/main" id="{7CF87F48-58CD-4CEC-9DF2-E4EE7D58CF41}"/>
              </a:ext>
            </a:extLst>
          </p:cNvPr>
          <p:cNvCxnSpPr>
            <a:cxnSpLocks/>
            <a:endCxn id="2" idx="0"/>
          </p:cNvCxnSpPr>
          <p:nvPr/>
        </p:nvCxnSpPr>
        <p:spPr>
          <a:xfrm rot="10800000" flipV="1">
            <a:off x="2917762" y="2232587"/>
            <a:ext cx="1654239" cy="425987"/>
          </a:xfrm>
          <a:prstGeom prst="curvedConnector2">
            <a:avLst/>
          </a:prstGeom>
          <a:ln w="34925">
            <a:solidFill>
              <a:srgbClr val="0F5D71"/>
            </a:solidFill>
            <a:tailEnd type="triangle"/>
          </a:ln>
        </p:spPr>
        <p:style>
          <a:lnRef idx="2">
            <a:schemeClr val="accent2"/>
          </a:lnRef>
          <a:fillRef idx="0">
            <a:schemeClr val="accent2"/>
          </a:fillRef>
          <a:effectRef idx="1">
            <a:schemeClr val="accent2"/>
          </a:effectRef>
          <a:fontRef idx="minor">
            <a:schemeClr val="tx1"/>
          </a:fontRef>
        </p:style>
      </p:cxnSp>
      <p:sp>
        <p:nvSpPr>
          <p:cNvPr id="12" name="CasellaDiTesto 11">
            <a:extLst>
              <a:ext uri="{FF2B5EF4-FFF2-40B4-BE49-F238E27FC236}">
                <a16:creationId xmlns:a16="http://schemas.microsoft.com/office/drawing/2014/main" id="{8039EA87-9FF7-42BC-A843-8F99E6F7AA12}"/>
              </a:ext>
            </a:extLst>
          </p:cNvPr>
          <p:cNvSpPr txBox="1"/>
          <p:nvPr/>
        </p:nvSpPr>
        <p:spPr>
          <a:xfrm>
            <a:off x="5196642" y="2730348"/>
            <a:ext cx="6230134" cy="3631763"/>
          </a:xfrm>
          <a:prstGeom prst="rect">
            <a:avLst/>
          </a:prstGeom>
          <a:noFill/>
        </p:spPr>
        <p:txBody>
          <a:bodyPr wrap="square" rtlCol="0">
            <a:spAutoFit/>
          </a:bodyPr>
          <a:lstStyle/>
          <a:p>
            <a:pPr algn="ctr"/>
            <a:r>
              <a:rPr lang="it-IT" sz="1600" dirty="0">
                <a:solidFill>
                  <a:srgbClr val="D0D1D1"/>
                </a:solidFill>
                <a:latin typeface="Century Gothic" panose="020B0502020202020204" pitchFamily="34" charset="0"/>
              </a:rPr>
              <a:t>Data la sovrabbondanza di dispositivi digitali e la quantità di informazioni archiviate al loro interno, </a:t>
            </a:r>
            <a:r>
              <a:rPr lang="it-IT" sz="1600" b="1" dirty="0">
                <a:solidFill>
                  <a:srgbClr val="D0D1D1"/>
                </a:solidFill>
                <a:latin typeface="Century Gothic" panose="020B0502020202020204" pitchFamily="34" charset="0"/>
              </a:rPr>
              <a:t>le indagini digitali </a:t>
            </a:r>
            <a:r>
              <a:rPr lang="it-IT" sz="1600" dirty="0">
                <a:solidFill>
                  <a:srgbClr val="D0D1D1"/>
                </a:solidFill>
                <a:latin typeface="Century Gothic" panose="020B0502020202020204" pitchFamily="34" charset="0"/>
              </a:rPr>
              <a:t>per il rispetto della privacy sono state riconosciute tra le principali sfide che la Digital Forensics dovrà superare nel prossimo futuro.</a:t>
            </a:r>
          </a:p>
          <a:p>
            <a:pPr algn="ctr"/>
            <a:endParaRPr lang="it-IT" sz="1600" dirty="0">
              <a:solidFill>
                <a:srgbClr val="D0D1D1"/>
              </a:solidFill>
              <a:latin typeface="Century Gothic" panose="020B0502020202020204" pitchFamily="34" charset="0"/>
            </a:endParaRPr>
          </a:p>
          <a:p>
            <a:r>
              <a:rPr lang="it-IT" sz="1600" dirty="0">
                <a:solidFill>
                  <a:srgbClr val="D0D1D1"/>
                </a:solidFill>
                <a:latin typeface="Century Gothic" panose="020B0502020202020204" pitchFamily="34" charset="0"/>
              </a:rPr>
              <a:t>Durante le indagini digitali:</a:t>
            </a:r>
          </a:p>
          <a:p>
            <a:pPr marL="285750" indent="-285750">
              <a:buFont typeface="Arial" panose="020B0604020202020204" pitchFamily="34" charset="0"/>
              <a:buChar char="•"/>
            </a:pPr>
            <a:r>
              <a:rPr lang="it-IT" sz="1600" dirty="0">
                <a:solidFill>
                  <a:srgbClr val="D0D1D1"/>
                </a:solidFill>
                <a:latin typeface="Century Gothic" panose="020B0502020202020204" pitchFamily="34" charset="0"/>
              </a:rPr>
              <a:t>Solo una piccola parte di questi dati è rilevante per l'indagine.</a:t>
            </a:r>
          </a:p>
          <a:p>
            <a:pPr marL="285750" indent="-285750">
              <a:buFont typeface="Arial" panose="020B0604020202020204" pitchFamily="34" charset="0"/>
              <a:buChar char="•"/>
            </a:pPr>
            <a:r>
              <a:rPr lang="it-IT" sz="1600" dirty="0">
                <a:solidFill>
                  <a:srgbClr val="D0D1D1"/>
                </a:solidFill>
                <a:latin typeface="Century Gothic" panose="020B0502020202020204" pitchFamily="34" charset="0"/>
              </a:rPr>
              <a:t>Dati personali irrilevanti per l'indagine possono essere esposti.</a:t>
            </a:r>
          </a:p>
          <a:p>
            <a:pPr marL="285750" indent="-285750">
              <a:buFont typeface="Arial" panose="020B0604020202020204" pitchFamily="34" charset="0"/>
              <a:buChar char="•"/>
            </a:pPr>
            <a:r>
              <a:rPr lang="it-IT" sz="1600" dirty="0">
                <a:solidFill>
                  <a:srgbClr val="D0D1D1"/>
                </a:solidFill>
                <a:latin typeface="Century Gothic" panose="020B0502020202020204" pitchFamily="34" charset="0"/>
              </a:rPr>
              <a:t>Può essere violata la privacy di terzi (TPPB)</a:t>
            </a:r>
          </a:p>
          <a:p>
            <a:pPr marL="285750" indent="-285750">
              <a:buFont typeface="Arial" panose="020B0604020202020204" pitchFamily="34" charset="0"/>
              <a:buChar char="•"/>
            </a:pPr>
            <a:endParaRPr lang="it-IT" sz="1600" dirty="0">
              <a:solidFill>
                <a:srgbClr val="D0D1D1"/>
              </a:solidFill>
              <a:latin typeface="Century Gothic" panose="020B0502020202020204" pitchFamily="34" charset="0"/>
            </a:endParaRPr>
          </a:p>
          <a:p>
            <a:pPr marL="285750" indent="-285750">
              <a:buFont typeface="Arial" panose="020B0604020202020204" pitchFamily="34" charset="0"/>
              <a:buChar char="•"/>
            </a:pPr>
            <a:endParaRPr lang="it-IT" sz="1600" dirty="0">
              <a:solidFill>
                <a:srgbClr val="D0D1D1"/>
              </a:solidFill>
              <a:latin typeface="Century Gothic" panose="020B0502020202020204" pitchFamily="34" charset="0"/>
            </a:endParaRPr>
          </a:p>
        </p:txBody>
      </p:sp>
      <p:sp>
        <p:nvSpPr>
          <p:cNvPr id="5" name="Segnaposto numero diapositiva 4">
            <a:extLst>
              <a:ext uri="{FF2B5EF4-FFF2-40B4-BE49-F238E27FC236}">
                <a16:creationId xmlns:a16="http://schemas.microsoft.com/office/drawing/2014/main" id="{26BB7705-C178-483C-AFC8-DBA6E54EF6C8}"/>
              </a:ext>
            </a:extLst>
          </p:cNvPr>
          <p:cNvSpPr>
            <a:spLocks noGrp="1"/>
          </p:cNvSpPr>
          <p:nvPr>
            <p:ph type="sldNum" sz="quarter" idx="12"/>
          </p:nvPr>
        </p:nvSpPr>
        <p:spPr/>
        <p:txBody>
          <a:bodyPr/>
          <a:lstStyle/>
          <a:p>
            <a:fld id="{86ECCFAB-3752-46D0-A66C-8286CDEEC2C9}" type="slidenum">
              <a:rPr lang="it-IT" smtClean="0"/>
              <a:t>7</a:t>
            </a:fld>
            <a:endParaRPr lang="it-IT"/>
          </a:p>
        </p:txBody>
      </p:sp>
    </p:spTree>
    <p:extLst>
      <p:ext uri="{BB962C8B-B14F-4D97-AF65-F5344CB8AC3E}">
        <p14:creationId xmlns:p14="http://schemas.microsoft.com/office/powerpoint/2010/main" val="782715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1257299" y="1246919"/>
            <a:ext cx="9677401" cy="1077218"/>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La </a:t>
            </a:r>
            <a:r>
              <a:rPr lang="it-IT" sz="1600" b="1" i="1" dirty="0">
                <a:solidFill>
                  <a:schemeClr val="bg1"/>
                </a:solidFill>
                <a:latin typeface="Century Gothic" panose="020B0502020202020204" pitchFamily="34" charset="0"/>
              </a:rPr>
              <a:t>Crittografia ricercabile </a:t>
            </a:r>
            <a:r>
              <a:rPr lang="it-IT" sz="1600" i="1" dirty="0">
                <a:solidFill>
                  <a:schemeClr val="bg1"/>
                </a:solidFill>
                <a:latin typeface="Century Gothic" panose="020B0502020202020204" pitchFamily="34" charset="0"/>
              </a:rPr>
              <a:t>è una tecnica crittografica che consente di inviare query a un database crittografato. </a:t>
            </a:r>
          </a:p>
          <a:p>
            <a:pPr algn="ctr"/>
            <a:r>
              <a:rPr lang="it-IT" sz="1600" i="1" dirty="0">
                <a:solidFill>
                  <a:schemeClr val="bg1"/>
                </a:solidFill>
                <a:latin typeface="Century Gothic" panose="020B0502020202020204" pitchFamily="34" charset="0"/>
              </a:rPr>
              <a:t>Questa è una tecnica incoraggiante per </a:t>
            </a:r>
            <a:r>
              <a:rPr lang="it-IT" sz="1600" b="1" i="1" dirty="0">
                <a:solidFill>
                  <a:schemeClr val="bg1"/>
                </a:solidFill>
                <a:latin typeface="Century Gothic" panose="020B0502020202020204" pitchFamily="34" charset="0"/>
              </a:rPr>
              <a:t>proteggere la privacy </a:t>
            </a:r>
            <a:r>
              <a:rPr lang="it-IT" sz="1600" i="1" dirty="0">
                <a:solidFill>
                  <a:schemeClr val="bg1"/>
                </a:solidFill>
                <a:latin typeface="Century Gothic" panose="020B0502020202020204" pitchFamily="34" charset="0"/>
              </a:rPr>
              <a:t>degli utenti durante lo svolgimento di indagini digitali.</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48992" y="695172"/>
            <a:ext cx="3894015"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t>
            </a:r>
            <a:r>
              <a:rPr lang="it-IT" sz="2000" b="1" i="1" dirty="0">
                <a:solidFill>
                  <a:schemeClr val="bg1"/>
                </a:solidFill>
                <a:latin typeface="Century Gothic" panose="020B0502020202020204" pitchFamily="34" charset="0"/>
              </a:rPr>
              <a:t>Crittografia ricercabile</a:t>
            </a:r>
          </a:p>
        </p:txBody>
      </p:sp>
      <p:sp>
        <p:nvSpPr>
          <p:cNvPr id="9" name="CasellaDiTesto 8">
            <a:extLst>
              <a:ext uri="{FF2B5EF4-FFF2-40B4-BE49-F238E27FC236}">
                <a16:creationId xmlns:a16="http://schemas.microsoft.com/office/drawing/2014/main" id="{14DBA0C7-D4A8-4D12-8810-35833D5EE9AB}"/>
              </a:ext>
            </a:extLst>
          </p:cNvPr>
          <p:cNvSpPr txBox="1"/>
          <p:nvPr/>
        </p:nvSpPr>
        <p:spPr>
          <a:xfrm>
            <a:off x="1257299" y="4533864"/>
            <a:ext cx="9677401" cy="830997"/>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Uno </a:t>
            </a:r>
            <a:r>
              <a:rPr lang="it-IT" sz="1600" b="1" i="1" dirty="0">
                <a:solidFill>
                  <a:schemeClr val="bg1"/>
                </a:solidFill>
                <a:latin typeface="Century Gothic" panose="020B0502020202020204" pitchFamily="34" charset="0"/>
              </a:rPr>
              <a:t>schema di crittografia</a:t>
            </a:r>
            <a:r>
              <a:rPr lang="it-IT" sz="1600" i="1" dirty="0">
                <a:solidFill>
                  <a:schemeClr val="bg1"/>
                </a:solidFill>
                <a:latin typeface="Century Gothic" panose="020B0502020202020204" pitchFamily="34" charset="0"/>
              </a:rPr>
              <a:t> </a:t>
            </a:r>
            <a:r>
              <a:rPr lang="it-IT" sz="1600" b="1" i="1" dirty="0">
                <a:solidFill>
                  <a:schemeClr val="bg1"/>
                </a:solidFill>
                <a:latin typeface="Century Gothic" panose="020B0502020202020204" pitchFamily="34" charset="0"/>
              </a:rPr>
              <a:t>ricercabile</a:t>
            </a:r>
            <a:r>
              <a:rPr lang="it-IT" sz="1600" i="1" dirty="0">
                <a:solidFill>
                  <a:schemeClr val="bg1"/>
                </a:solidFill>
                <a:latin typeface="Century Gothic" panose="020B0502020202020204" pitchFamily="34" charset="0"/>
              </a:rPr>
              <a:t> utilizzato già in alcuni contesti per consentire allo investigatore forense di eseguire una query per i dati che corrispondono ad alcune parole chiave specifiche nel contesto dei server di posta elettronica.</a:t>
            </a:r>
          </a:p>
        </p:txBody>
      </p:sp>
      <p:sp>
        <p:nvSpPr>
          <p:cNvPr id="2" name="Segnaposto numero diapositiva 1">
            <a:extLst>
              <a:ext uri="{FF2B5EF4-FFF2-40B4-BE49-F238E27FC236}">
                <a16:creationId xmlns:a16="http://schemas.microsoft.com/office/drawing/2014/main" id="{6111548C-98AD-4FF0-9FA1-479F44DBA9D7}"/>
              </a:ext>
            </a:extLst>
          </p:cNvPr>
          <p:cNvSpPr>
            <a:spLocks noGrp="1"/>
          </p:cNvSpPr>
          <p:nvPr>
            <p:ph type="sldNum" sz="quarter" idx="12"/>
          </p:nvPr>
        </p:nvSpPr>
        <p:spPr/>
        <p:txBody>
          <a:bodyPr/>
          <a:lstStyle/>
          <a:p>
            <a:fld id="{86ECCFAB-3752-46D0-A66C-8286CDEEC2C9}" type="slidenum">
              <a:rPr lang="it-IT" smtClean="0"/>
              <a:t>70</a:t>
            </a:fld>
            <a:endParaRPr lang="it-IT"/>
          </a:p>
        </p:txBody>
      </p:sp>
    </p:spTree>
    <p:extLst>
      <p:ext uri="{BB962C8B-B14F-4D97-AF65-F5344CB8AC3E}">
        <p14:creationId xmlns:p14="http://schemas.microsoft.com/office/powerpoint/2010/main" val="47920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750275" y="1095282"/>
            <a:ext cx="10691446" cy="1862018"/>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Innanzitutto, l'immagine del disco viene analizzata e viene generato un file indice che abbina le parole chiave ai file. Il file indice e l'immagine sono crittografati a questo punto. Quindi, l'investigatore forense genera un elenco di parole chiave rilevanti per l'indagine e passa l'elenco al proprietario dei dati. Il proprietario dei dati può quindi generare una «</a:t>
            </a:r>
            <a:r>
              <a:rPr lang="it-IT" sz="1600" b="1" i="1" dirty="0">
                <a:solidFill>
                  <a:schemeClr val="bg1"/>
                </a:solidFill>
                <a:latin typeface="Century Gothic" panose="020B0502020202020204" pitchFamily="34" charset="0"/>
              </a:rPr>
              <a:t>botola»</a:t>
            </a:r>
            <a:r>
              <a:rPr lang="it-IT" sz="1600" i="1" dirty="0">
                <a:solidFill>
                  <a:schemeClr val="bg1"/>
                </a:solidFill>
                <a:latin typeface="Century Gothic" panose="020B0502020202020204" pitchFamily="34" charset="0"/>
              </a:rPr>
              <a:t>, che è una struttura di dati che consente all’investigatore di cercare nel file di indice crittografato una determinata parola chiave o un suo insieme. Quindi l'investigatore può chiedere al proprietario dei dati quella posizione specifica del file nel disco in modo interattivo.</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48992" y="695172"/>
            <a:ext cx="3894015"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t>
            </a:r>
            <a:r>
              <a:rPr lang="it-IT" sz="2000" b="1" i="1" dirty="0">
                <a:solidFill>
                  <a:schemeClr val="bg1"/>
                </a:solidFill>
                <a:latin typeface="Century Gothic" panose="020B0502020202020204" pitchFamily="34" charset="0"/>
              </a:rPr>
              <a:t>Crittografia ricercabile</a:t>
            </a:r>
          </a:p>
        </p:txBody>
      </p:sp>
      <p:pic>
        <p:nvPicPr>
          <p:cNvPr id="32770" name="Picture 2" descr="Typical Searchable Encryption System Model | Download Scientific ...">
            <a:extLst>
              <a:ext uri="{FF2B5EF4-FFF2-40B4-BE49-F238E27FC236}">
                <a16:creationId xmlns:a16="http://schemas.microsoft.com/office/drawing/2014/main" id="{4B6B6ACD-241B-4603-9C76-A6DE4E240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8431" y="4436534"/>
            <a:ext cx="5995134" cy="1862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egnaposto numero diapositiva 1">
            <a:extLst>
              <a:ext uri="{FF2B5EF4-FFF2-40B4-BE49-F238E27FC236}">
                <a16:creationId xmlns:a16="http://schemas.microsoft.com/office/drawing/2014/main" id="{9CC8A70C-2368-440E-A7C7-41DDD34A36BA}"/>
              </a:ext>
            </a:extLst>
          </p:cNvPr>
          <p:cNvSpPr>
            <a:spLocks noGrp="1"/>
          </p:cNvSpPr>
          <p:nvPr>
            <p:ph type="sldNum" sz="quarter" idx="12"/>
          </p:nvPr>
        </p:nvSpPr>
        <p:spPr/>
        <p:txBody>
          <a:bodyPr/>
          <a:lstStyle/>
          <a:p>
            <a:fld id="{86ECCFAB-3752-46D0-A66C-8286CDEEC2C9}" type="slidenum">
              <a:rPr lang="it-IT" smtClean="0"/>
              <a:t>71</a:t>
            </a:fld>
            <a:endParaRPr lang="it-IT"/>
          </a:p>
        </p:txBody>
      </p:sp>
    </p:spTree>
    <p:extLst>
      <p:ext uri="{BB962C8B-B14F-4D97-AF65-F5344CB8AC3E}">
        <p14:creationId xmlns:p14="http://schemas.microsoft.com/office/powerpoint/2010/main" val="2748667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7" name="CasellaDiTesto 6">
            <a:extLst>
              <a:ext uri="{FF2B5EF4-FFF2-40B4-BE49-F238E27FC236}">
                <a16:creationId xmlns:a16="http://schemas.microsoft.com/office/drawing/2014/main" id="{D589F4B5-03A6-4CA5-A757-D699E1D141BA}"/>
              </a:ext>
            </a:extLst>
          </p:cNvPr>
          <p:cNvSpPr txBox="1"/>
          <p:nvPr/>
        </p:nvSpPr>
        <p:spPr>
          <a:xfrm>
            <a:off x="750275" y="1095282"/>
            <a:ext cx="10691446" cy="830997"/>
          </a:xfrm>
          <a:prstGeom prst="rect">
            <a:avLst/>
          </a:prstGeom>
          <a:noFill/>
        </p:spPr>
        <p:txBody>
          <a:bodyPr wrap="square" rtlCol="0">
            <a:spAutoFit/>
          </a:bodyPr>
          <a:lstStyle/>
          <a:p>
            <a:pPr algn="ctr"/>
            <a:r>
              <a:rPr lang="it-IT" sz="1600" i="1" dirty="0">
                <a:solidFill>
                  <a:schemeClr val="bg1"/>
                </a:solidFill>
                <a:latin typeface="Century Gothic" panose="020B0502020202020204" pitchFamily="34" charset="0"/>
              </a:rPr>
              <a:t>Ma questo schema crittografico ha due grosse limitazioni:</a:t>
            </a:r>
          </a:p>
          <a:p>
            <a:pPr marL="285750" indent="-285750" algn="ctr">
              <a:buFont typeface="Arial" panose="020B0604020202020204" pitchFamily="34" charset="0"/>
              <a:buChar char="•"/>
            </a:pPr>
            <a:r>
              <a:rPr lang="it-IT" sz="1600" i="1" dirty="0">
                <a:solidFill>
                  <a:schemeClr val="bg1"/>
                </a:solidFill>
                <a:latin typeface="Century Gothic" panose="020B0502020202020204" pitchFamily="34" charset="0"/>
              </a:rPr>
              <a:t>il proprietario dei dati può potenzialmente nascondere informazioni all’investigatore</a:t>
            </a:r>
          </a:p>
          <a:p>
            <a:pPr marL="285750" indent="-285750" algn="ctr">
              <a:buFont typeface="Arial" panose="020B0604020202020204" pitchFamily="34" charset="0"/>
              <a:buChar char="•"/>
            </a:pPr>
            <a:r>
              <a:rPr lang="it-IT" sz="1600" i="1" dirty="0">
                <a:solidFill>
                  <a:schemeClr val="bg1"/>
                </a:solidFill>
                <a:latin typeface="Century Gothic" panose="020B0502020202020204" pitchFamily="34" charset="0"/>
              </a:rPr>
              <a:t>Il proprietario ottiene informazioni sensibili sul caso</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48992" y="695172"/>
            <a:ext cx="3894015"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t>
            </a:r>
            <a:r>
              <a:rPr lang="it-IT" sz="2000" b="1" i="1" dirty="0">
                <a:solidFill>
                  <a:schemeClr val="bg1"/>
                </a:solidFill>
                <a:latin typeface="Century Gothic" panose="020B0502020202020204" pitchFamily="34" charset="0"/>
              </a:rPr>
              <a:t>Crittografia ricercabile</a:t>
            </a:r>
          </a:p>
        </p:txBody>
      </p:sp>
      <p:pic>
        <p:nvPicPr>
          <p:cNvPr id="32770" name="Picture 2" descr="Typical Searchable Encryption System Model | Download Scientific ...">
            <a:extLst>
              <a:ext uri="{FF2B5EF4-FFF2-40B4-BE49-F238E27FC236}">
                <a16:creationId xmlns:a16="http://schemas.microsoft.com/office/drawing/2014/main" id="{4B6B6ACD-241B-4603-9C76-A6DE4E240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8431" y="4436534"/>
            <a:ext cx="5995134" cy="1862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egnaposto numero diapositiva 1">
            <a:extLst>
              <a:ext uri="{FF2B5EF4-FFF2-40B4-BE49-F238E27FC236}">
                <a16:creationId xmlns:a16="http://schemas.microsoft.com/office/drawing/2014/main" id="{CFB81430-E3FA-4D3F-8138-0055FD3BB9A3}"/>
              </a:ext>
            </a:extLst>
          </p:cNvPr>
          <p:cNvSpPr>
            <a:spLocks noGrp="1"/>
          </p:cNvSpPr>
          <p:nvPr>
            <p:ph type="sldNum" sz="quarter" idx="12"/>
          </p:nvPr>
        </p:nvSpPr>
        <p:spPr/>
        <p:txBody>
          <a:bodyPr/>
          <a:lstStyle/>
          <a:p>
            <a:fld id="{86ECCFAB-3752-46D0-A66C-8286CDEEC2C9}" type="slidenum">
              <a:rPr lang="it-IT" smtClean="0"/>
              <a:t>72</a:t>
            </a:fld>
            <a:endParaRPr lang="it-IT"/>
          </a:p>
        </p:txBody>
      </p:sp>
    </p:spTree>
    <p:extLst>
      <p:ext uri="{BB962C8B-B14F-4D97-AF65-F5344CB8AC3E}">
        <p14:creationId xmlns:p14="http://schemas.microsoft.com/office/powerpoint/2010/main" val="2222379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4553331 #computer, #geek, #network wallpaper | Mocah.org HD Wallpapers">
            <a:extLst>
              <a:ext uri="{FF2B5EF4-FFF2-40B4-BE49-F238E27FC236}">
                <a16:creationId xmlns:a16="http://schemas.microsoft.com/office/drawing/2014/main" id="{1E784419-2416-4979-8C3E-3931E9F335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226AE2CB-D596-406C-BE3A-90B57A7DBF56}"/>
              </a:ext>
            </a:extLst>
          </p:cNvPr>
          <p:cNvSpPr txBox="1"/>
          <p:nvPr/>
        </p:nvSpPr>
        <p:spPr>
          <a:xfrm>
            <a:off x="3539052" y="62893"/>
            <a:ext cx="5113900" cy="769441"/>
          </a:xfrm>
          <a:prstGeom prst="rect">
            <a:avLst/>
          </a:prstGeom>
          <a:noFill/>
          <a:ln>
            <a:solidFill>
              <a:sysClr val="windowText" lastClr="000000"/>
            </a:solid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8" name="CasellaDiTesto 7">
            <a:extLst>
              <a:ext uri="{FF2B5EF4-FFF2-40B4-BE49-F238E27FC236}">
                <a16:creationId xmlns:a16="http://schemas.microsoft.com/office/drawing/2014/main" id="{0C19AB51-BE8F-45AC-9B29-90F804FA25C0}"/>
              </a:ext>
            </a:extLst>
          </p:cNvPr>
          <p:cNvSpPr txBox="1"/>
          <p:nvPr/>
        </p:nvSpPr>
        <p:spPr>
          <a:xfrm>
            <a:off x="4148992" y="695172"/>
            <a:ext cx="3894015" cy="400110"/>
          </a:xfrm>
          <a:prstGeom prst="rect">
            <a:avLst/>
          </a:prstGeom>
          <a:noFill/>
          <a:ln>
            <a:solidFill>
              <a:sysClr val="windowText" lastClr="000000"/>
            </a:solidFill>
          </a:ln>
        </p:spPr>
        <p:txBody>
          <a:bodyPr wrap="none" rtlCol="0">
            <a:spAutoFit/>
          </a:bodyPr>
          <a:lstStyle/>
          <a:p>
            <a:pPr algn="ctr">
              <a:defRPr/>
            </a:pPr>
            <a:r>
              <a:rPr lang="it-IT" sz="2000" b="1" kern="0" dirty="0">
                <a:solidFill>
                  <a:prstClr val="white"/>
                </a:solidFill>
                <a:latin typeface="Century Gothic" panose="020B0502020202020204" pitchFamily="34" charset="0"/>
              </a:rPr>
              <a:t>Server: </a:t>
            </a:r>
            <a:r>
              <a:rPr lang="it-IT" sz="2000" b="1" i="1" dirty="0">
                <a:solidFill>
                  <a:schemeClr val="bg1"/>
                </a:solidFill>
                <a:latin typeface="Century Gothic" panose="020B0502020202020204" pitchFamily="34" charset="0"/>
              </a:rPr>
              <a:t>Crittografia ricercabile</a:t>
            </a:r>
          </a:p>
        </p:txBody>
      </p:sp>
      <p:pic>
        <p:nvPicPr>
          <p:cNvPr id="32770" name="Picture 2" descr="Typical Searchable Encryption System Model | Download Scientific ...">
            <a:extLst>
              <a:ext uri="{FF2B5EF4-FFF2-40B4-BE49-F238E27FC236}">
                <a16:creationId xmlns:a16="http://schemas.microsoft.com/office/drawing/2014/main" id="{4B6B6ACD-241B-4603-9C76-A6DE4E240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8431" y="4436534"/>
            <a:ext cx="5995134" cy="1862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CasellaDiTesto 1">
            <a:extLst>
              <a:ext uri="{FF2B5EF4-FFF2-40B4-BE49-F238E27FC236}">
                <a16:creationId xmlns:a16="http://schemas.microsoft.com/office/drawing/2014/main" id="{650BFFEB-6826-44A6-B897-D57185672131}"/>
              </a:ext>
            </a:extLst>
          </p:cNvPr>
          <p:cNvSpPr txBox="1"/>
          <p:nvPr/>
        </p:nvSpPr>
        <p:spPr>
          <a:xfrm>
            <a:off x="1899136" y="1065841"/>
            <a:ext cx="8393724" cy="1323439"/>
          </a:xfrm>
          <a:prstGeom prst="rect">
            <a:avLst/>
          </a:prstGeom>
          <a:noFill/>
        </p:spPr>
        <p:txBody>
          <a:bodyPr wrap="square" rtlCol="0">
            <a:spAutoFit/>
          </a:bodyPr>
          <a:lstStyle/>
          <a:p>
            <a:pPr algn="ctr"/>
            <a:r>
              <a:rPr lang="it-IT" sz="1600" dirty="0">
                <a:solidFill>
                  <a:schemeClr val="bg1"/>
                </a:solidFill>
                <a:latin typeface="Century Gothic" panose="020B0502020202020204" pitchFamily="34" charset="0"/>
              </a:rPr>
              <a:t>La soluzione proposta in alcuni documenti ha lo scopo di impedire all'amministratore del server di apprendere ciò che l'investigatore sta cercando. </a:t>
            </a:r>
          </a:p>
          <a:p>
            <a:pPr algn="ctr"/>
            <a:r>
              <a:rPr lang="it-IT" sz="1600" dirty="0">
                <a:solidFill>
                  <a:schemeClr val="bg1"/>
                </a:solidFill>
                <a:latin typeface="Century Gothic" panose="020B0502020202020204" pitchFamily="34" charset="0"/>
              </a:rPr>
              <a:t>A tal fine, l'investigatore genera una coppia di chiavi pubblica / privata e condivide la chiave pubblica con l'amministratore. Quindi, l'amministratore divide i documenti in parole chiave e li crittografa con la chiave pubblica fornita.</a:t>
            </a:r>
          </a:p>
        </p:txBody>
      </p:sp>
      <p:sp>
        <p:nvSpPr>
          <p:cNvPr id="3" name="Segnaposto numero diapositiva 2">
            <a:extLst>
              <a:ext uri="{FF2B5EF4-FFF2-40B4-BE49-F238E27FC236}">
                <a16:creationId xmlns:a16="http://schemas.microsoft.com/office/drawing/2014/main" id="{2398ADF7-B75C-411A-8518-98B2BE72D73B}"/>
              </a:ext>
            </a:extLst>
          </p:cNvPr>
          <p:cNvSpPr>
            <a:spLocks noGrp="1"/>
          </p:cNvSpPr>
          <p:nvPr>
            <p:ph type="sldNum" sz="quarter" idx="12"/>
          </p:nvPr>
        </p:nvSpPr>
        <p:spPr/>
        <p:txBody>
          <a:bodyPr/>
          <a:lstStyle/>
          <a:p>
            <a:fld id="{86ECCFAB-3752-46D0-A66C-8286CDEEC2C9}" type="slidenum">
              <a:rPr lang="it-IT" smtClean="0"/>
              <a:t>73</a:t>
            </a:fld>
            <a:endParaRPr lang="it-IT"/>
          </a:p>
        </p:txBody>
      </p:sp>
    </p:spTree>
    <p:extLst>
      <p:ext uri="{BB962C8B-B14F-4D97-AF65-F5344CB8AC3E}">
        <p14:creationId xmlns:p14="http://schemas.microsoft.com/office/powerpoint/2010/main" val="3008540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right Connections Forming a Network Stock Footage Video (100 ...">
            <a:extLst>
              <a:ext uri="{FF2B5EF4-FFF2-40B4-BE49-F238E27FC236}">
                <a16:creationId xmlns:a16="http://schemas.microsoft.com/office/drawing/2014/main" id="{00C8D206-F843-4B33-BF4D-A071D8BC078D}"/>
              </a:ext>
            </a:extLst>
          </p:cNvPr>
          <p:cNvPicPr>
            <a:picLocks noChangeAspect="1" noChangeArrowheads="1"/>
          </p:cNvPicPr>
          <p:nvPr/>
        </p:nvPicPr>
        <p:blipFill rotWithShape="1">
          <a:blip r:embed="rId3">
            <a:alphaModFix amt="84000"/>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CasellaDiTesto 1">
            <a:extLst>
              <a:ext uri="{FF2B5EF4-FFF2-40B4-BE49-F238E27FC236}">
                <a16:creationId xmlns:a16="http://schemas.microsoft.com/office/drawing/2014/main" id="{650BFFEB-6826-44A6-B897-D57185672131}"/>
              </a:ext>
            </a:extLst>
          </p:cNvPr>
          <p:cNvSpPr txBox="1"/>
          <p:nvPr/>
        </p:nvSpPr>
        <p:spPr>
          <a:xfrm>
            <a:off x="1899135" y="1624305"/>
            <a:ext cx="8393724" cy="830997"/>
          </a:xfrm>
          <a:prstGeom prst="rect">
            <a:avLst/>
          </a:prstGeom>
          <a:solidFill>
            <a:srgbClr val="2B2D39"/>
          </a:solidFill>
        </p:spPr>
        <p:txBody>
          <a:bodyPr wrap="square" rtlCol="0">
            <a:spAutoFit/>
          </a:bodyPr>
          <a:lstStyle/>
          <a:p>
            <a:pPr algn="ctr"/>
            <a:r>
              <a:rPr lang="it-IT" sz="1600" dirty="0">
                <a:solidFill>
                  <a:schemeClr val="bg1"/>
                </a:solidFill>
                <a:latin typeface="Century Gothic" panose="020B0502020202020204" pitchFamily="34" charset="0"/>
              </a:rPr>
              <a:t>A differenza delle sezioni precedenti, i documenti qui analizzati si concentrano principalmente su come proteggere i dati in transito che devono essere monitorati sia dall'apparecchiatura di rete che dall'investigatore.</a:t>
            </a:r>
          </a:p>
        </p:txBody>
      </p:sp>
      <p:sp>
        <p:nvSpPr>
          <p:cNvPr id="9" name="CasellaDiTesto 8">
            <a:extLst>
              <a:ext uri="{FF2B5EF4-FFF2-40B4-BE49-F238E27FC236}">
                <a16:creationId xmlns:a16="http://schemas.microsoft.com/office/drawing/2014/main" id="{F510548A-52F1-46AF-887D-C1AC7BB64DF0}"/>
              </a:ext>
            </a:extLst>
          </p:cNvPr>
          <p:cNvSpPr txBox="1"/>
          <p:nvPr/>
        </p:nvSpPr>
        <p:spPr>
          <a:xfrm>
            <a:off x="5604517" y="894351"/>
            <a:ext cx="982961" cy="400110"/>
          </a:xfrm>
          <a:prstGeom prst="rect">
            <a:avLst/>
          </a:prstGeom>
          <a:solidFill>
            <a:srgbClr val="2B2D39"/>
          </a:solidFill>
          <a:ln>
            <a:noFill/>
          </a:ln>
        </p:spPr>
        <p:txBody>
          <a:bodyPr wrap="none" rtlCol="0">
            <a:spAutoFit/>
          </a:bodyPr>
          <a:lstStyle/>
          <a:p>
            <a:pPr algn="ctr">
              <a:defRPr/>
            </a:pPr>
            <a:r>
              <a:rPr lang="it-IT" sz="2000" b="1" kern="0" dirty="0">
                <a:solidFill>
                  <a:prstClr val="white"/>
                </a:solidFill>
                <a:latin typeface="Century Gothic" panose="020B0502020202020204" pitchFamily="34" charset="0"/>
              </a:rPr>
              <a:t>Le Reti</a:t>
            </a:r>
            <a:endParaRPr lang="it-IT" sz="2000" b="1" i="1" dirty="0">
              <a:solidFill>
                <a:schemeClr val="bg1"/>
              </a:solidFill>
              <a:latin typeface="Century Gothic" panose="020B0502020202020204" pitchFamily="34" charset="0"/>
            </a:endParaRPr>
          </a:p>
        </p:txBody>
      </p:sp>
      <p:sp>
        <p:nvSpPr>
          <p:cNvPr id="10" name="CasellaDiTesto 9">
            <a:extLst>
              <a:ext uri="{FF2B5EF4-FFF2-40B4-BE49-F238E27FC236}">
                <a16:creationId xmlns:a16="http://schemas.microsoft.com/office/drawing/2014/main" id="{0A6986BD-9D33-4E93-BEB1-D37A1C1105EB}"/>
              </a:ext>
            </a:extLst>
          </p:cNvPr>
          <p:cNvSpPr txBox="1"/>
          <p:nvPr/>
        </p:nvSpPr>
        <p:spPr>
          <a:xfrm>
            <a:off x="3539050" y="129568"/>
            <a:ext cx="5113900" cy="769441"/>
          </a:xfrm>
          <a:prstGeom prst="rect">
            <a:avLst/>
          </a:prstGeom>
          <a:solidFill>
            <a:srgbClr val="2B2D39"/>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3" name="Segnaposto numero diapositiva 2">
            <a:extLst>
              <a:ext uri="{FF2B5EF4-FFF2-40B4-BE49-F238E27FC236}">
                <a16:creationId xmlns:a16="http://schemas.microsoft.com/office/drawing/2014/main" id="{C59BEED1-E59E-47E8-9C5E-A85CF970CC07}"/>
              </a:ext>
            </a:extLst>
          </p:cNvPr>
          <p:cNvSpPr>
            <a:spLocks noGrp="1"/>
          </p:cNvSpPr>
          <p:nvPr>
            <p:ph type="sldNum" sz="quarter" idx="12"/>
          </p:nvPr>
        </p:nvSpPr>
        <p:spPr/>
        <p:txBody>
          <a:bodyPr/>
          <a:lstStyle/>
          <a:p>
            <a:fld id="{86ECCFAB-3752-46D0-A66C-8286CDEEC2C9}" type="slidenum">
              <a:rPr lang="it-IT" smtClean="0"/>
              <a:t>74</a:t>
            </a:fld>
            <a:endParaRPr lang="it-IT"/>
          </a:p>
        </p:txBody>
      </p:sp>
    </p:spTree>
    <p:extLst>
      <p:ext uri="{BB962C8B-B14F-4D97-AF65-F5344CB8AC3E}">
        <p14:creationId xmlns:p14="http://schemas.microsoft.com/office/powerpoint/2010/main" val="37449268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FC66D77-8106-4C28-B320-EAC7198CA91B}"/>
              </a:ext>
              <a:ext uri="{C183D7F6-B498-43B3-948B-1728B52AA6E4}">
                <adec:decorative xmlns:adec="http://schemas.microsoft.com/office/drawing/2017/decorative" val="0"/>
              </a:ext>
            </a:extLst>
          </p:cNvPr>
          <p:cNvPicPr>
            <a:picLocks noChangeAspect="1" noChangeArrowheads="1"/>
          </p:cNvPicPr>
          <p:nvPr/>
        </p:nvPicPr>
        <p:blipFill rotWithShape="1">
          <a:blip r:embed="rId3">
            <a:alphaModFix amt="84000"/>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asellaDiTesto 7">
            <a:extLst>
              <a:ext uri="{FF2B5EF4-FFF2-40B4-BE49-F238E27FC236}">
                <a16:creationId xmlns:a16="http://schemas.microsoft.com/office/drawing/2014/main" id="{0C19AB51-BE8F-45AC-9B29-90F804FA25C0}"/>
              </a:ext>
            </a:extLst>
          </p:cNvPr>
          <p:cNvSpPr txBox="1"/>
          <p:nvPr/>
        </p:nvSpPr>
        <p:spPr>
          <a:xfrm>
            <a:off x="5604517" y="894351"/>
            <a:ext cx="982961" cy="400110"/>
          </a:xfrm>
          <a:prstGeom prst="rect">
            <a:avLst/>
          </a:prstGeom>
          <a:solidFill>
            <a:srgbClr val="2B2D39"/>
          </a:solidFill>
          <a:ln>
            <a:noFill/>
          </a:ln>
        </p:spPr>
        <p:txBody>
          <a:bodyPr wrap="none" rtlCol="0">
            <a:spAutoFit/>
          </a:bodyPr>
          <a:lstStyle/>
          <a:p>
            <a:pPr algn="ctr">
              <a:defRPr/>
            </a:pPr>
            <a:r>
              <a:rPr lang="it-IT" sz="2000" b="1" kern="0" dirty="0">
                <a:solidFill>
                  <a:prstClr val="white"/>
                </a:solidFill>
                <a:latin typeface="Century Gothic" panose="020B0502020202020204" pitchFamily="34" charset="0"/>
              </a:rPr>
              <a:t>Le Reti</a:t>
            </a:r>
            <a:endParaRPr lang="it-IT" sz="2000" b="1" i="1" dirty="0">
              <a:solidFill>
                <a:schemeClr val="bg1"/>
              </a:solidFill>
              <a:latin typeface="Century Gothic" panose="020B0502020202020204" pitchFamily="34" charset="0"/>
            </a:endParaRPr>
          </a:p>
        </p:txBody>
      </p:sp>
      <p:sp>
        <p:nvSpPr>
          <p:cNvPr id="2" name="CasellaDiTesto 1">
            <a:extLst>
              <a:ext uri="{FF2B5EF4-FFF2-40B4-BE49-F238E27FC236}">
                <a16:creationId xmlns:a16="http://schemas.microsoft.com/office/drawing/2014/main" id="{650BFFEB-6826-44A6-B897-D57185672131}"/>
              </a:ext>
            </a:extLst>
          </p:cNvPr>
          <p:cNvSpPr txBox="1"/>
          <p:nvPr/>
        </p:nvSpPr>
        <p:spPr>
          <a:xfrm>
            <a:off x="1899137" y="1312062"/>
            <a:ext cx="8393724" cy="830997"/>
          </a:xfrm>
          <a:prstGeom prst="rect">
            <a:avLst/>
          </a:prstGeom>
          <a:solidFill>
            <a:srgbClr val="2B2D39"/>
          </a:solidFill>
        </p:spPr>
        <p:txBody>
          <a:bodyPr wrap="square" rtlCol="0">
            <a:spAutoFit/>
          </a:bodyPr>
          <a:lstStyle/>
          <a:p>
            <a:pPr algn="ctr"/>
            <a:r>
              <a:rPr lang="it-IT" sz="1600" dirty="0">
                <a:solidFill>
                  <a:schemeClr val="bg1"/>
                </a:solidFill>
                <a:latin typeface="Century Gothic" panose="020B0502020202020204" pitchFamily="34" charset="0"/>
              </a:rPr>
              <a:t>A differenza delle sezioni precedenti, i documenti qui analizzati si concentrano principalmente su come proteggere i dati in transito che devono essere monitorati sia dall'apparecchiatura di rete che dall'investigatore.</a:t>
            </a:r>
          </a:p>
        </p:txBody>
      </p:sp>
      <p:pic>
        <p:nvPicPr>
          <p:cNvPr id="3" name="Immagine 2">
            <a:extLst>
              <a:ext uri="{FF2B5EF4-FFF2-40B4-BE49-F238E27FC236}">
                <a16:creationId xmlns:a16="http://schemas.microsoft.com/office/drawing/2014/main" id="{E089B5EC-F8F7-468C-BC37-30D88D3CBF95}"/>
              </a:ext>
            </a:extLst>
          </p:cNvPr>
          <p:cNvPicPr>
            <a:picLocks noChangeAspect="1"/>
          </p:cNvPicPr>
          <p:nvPr/>
        </p:nvPicPr>
        <p:blipFill>
          <a:blip r:embed="rId5"/>
          <a:stretch>
            <a:fillRect/>
          </a:stretch>
        </p:blipFill>
        <p:spPr>
          <a:xfrm>
            <a:off x="4368644" y="2250153"/>
            <a:ext cx="3454709" cy="2959658"/>
          </a:xfrm>
          <a:prstGeom prst="rect">
            <a:avLst/>
          </a:prstGeom>
        </p:spPr>
      </p:pic>
      <p:sp>
        <p:nvSpPr>
          <p:cNvPr id="7" name="CasellaDiTesto 6">
            <a:extLst>
              <a:ext uri="{FF2B5EF4-FFF2-40B4-BE49-F238E27FC236}">
                <a16:creationId xmlns:a16="http://schemas.microsoft.com/office/drawing/2014/main" id="{BF2F2596-D455-4CA9-88D2-60C483ABE21C}"/>
              </a:ext>
            </a:extLst>
          </p:cNvPr>
          <p:cNvSpPr txBox="1"/>
          <p:nvPr/>
        </p:nvSpPr>
        <p:spPr>
          <a:xfrm>
            <a:off x="2137262" y="5316905"/>
            <a:ext cx="8393724" cy="1323439"/>
          </a:xfrm>
          <a:prstGeom prst="rect">
            <a:avLst/>
          </a:prstGeom>
          <a:solidFill>
            <a:srgbClr val="2B2D39"/>
          </a:solidFill>
        </p:spPr>
        <p:txBody>
          <a:bodyPr wrap="square" rtlCol="0">
            <a:spAutoFit/>
          </a:bodyPr>
          <a:lstStyle/>
          <a:p>
            <a:pPr algn="ctr"/>
            <a:r>
              <a:rPr lang="it-IT" sz="1600" dirty="0">
                <a:solidFill>
                  <a:schemeClr val="bg1"/>
                </a:solidFill>
                <a:latin typeface="Century Gothic" panose="020B0502020202020204" pitchFamily="34" charset="0"/>
              </a:rPr>
              <a:t>Essendo la rete un mezzo condiviso in cui più persone si scambiano informazioni, diventa una grande fonte di prove e allo stesso tempo un grande problema per la privacy. </a:t>
            </a:r>
          </a:p>
          <a:p>
            <a:pPr algn="ctr"/>
            <a:r>
              <a:rPr lang="it-IT" sz="1600" dirty="0">
                <a:solidFill>
                  <a:schemeClr val="bg1"/>
                </a:solidFill>
                <a:latin typeface="Century Gothic" panose="020B0502020202020204" pitchFamily="34" charset="0"/>
              </a:rPr>
              <a:t>La Figura descrive l'ambito di questa sezione. Include soluzioni per la privacy sia per il processo di acquisizione del traffico che per l'analisi del traffico.</a:t>
            </a:r>
          </a:p>
        </p:txBody>
      </p:sp>
      <p:sp>
        <p:nvSpPr>
          <p:cNvPr id="11" name="CasellaDiTesto 10">
            <a:extLst>
              <a:ext uri="{FF2B5EF4-FFF2-40B4-BE49-F238E27FC236}">
                <a16:creationId xmlns:a16="http://schemas.microsoft.com/office/drawing/2014/main" id="{EB39CB14-EF2F-4ECF-BBC2-7B7FADBD3AD6}"/>
              </a:ext>
            </a:extLst>
          </p:cNvPr>
          <p:cNvSpPr txBox="1"/>
          <p:nvPr/>
        </p:nvSpPr>
        <p:spPr>
          <a:xfrm>
            <a:off x="3539050" y="129568"/>
            <a:ext cx="5113900" cy="769441"/>
          </a:xfrm>
          <a:prstGeom prst="rect">
            <a:avLst/>
          </a:prstGeom>
          <a:solidFill>
            <a:srgbClr val="2B2D39"/>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4" name="Segnaposto numero diapositiva 3">
            <a:extLst>
              <a:ext uri="{FF2B5EF4-FFF2-40B4-BE49-F238E27FC236}">
                <a16:creationId xmlns:a16="http://schemas.microsoft.com/office/drawing/2014/main" id="{F091833B-21A1-475F-8392-C140B992D8E0}"/>
              </a:ext>
            </a:extLst>
          </p:cNvPr>
          <p:cNvSpPr>
            <a:spLocks noGrp="1"/>
          </p:cNvSpPr>
          <p:nvPr>
            <p:ph type="sldNum" sz="quarter" idx="12"/>
          </p:nvPr>
        </p:nvSpPr>
        <p:spPr/>
        <p:txBody>
          <a:bodyPr/>
          <a:lstStyle/>
          <a:p>
            <a:fld id="{86ECCFAB-3752-46D0-A66C-8286CDEEC2C9}" type="slidenum">
              <a:rPr lang="it-IT" smtClean="0"/>
              <a:t>75</a:t>
            </a:fld>
            <a:endParaRPr lang="it-IT"/>
          </a:p>
        </p:txBody>
      </p:sp>
    </p:spTree>
    <p:extLst>
      <p:ext uri="{BB962C8B-B14F-4D97-AF65-F5344CB8AC3E}">
        <p14:creationId xmlns:p14="http://schemas.microsoft.com/office/powerpoint/2010/main" val="3553939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6"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3794" name="Picture 2" descr="Bright Connections Forming a Network Stock Footage Video (100 ...">
            <a:extLst>
              <a:ext uri="{FF2B5EF4-FFF2-40B4-BE49-F238E27FC236}">
                <a16:creationId xmlns:a16="http://schemas.microsoft.com/office/drawing/2014/main" id="{9E1FDE2B-DEAA-4456-A3A2-7C62C7F65C61}"/>
              </a:ext>
            </a:extLst>
          </p:cNvPr>
          <p:cNvPicPr>
            <a:picLocks noChangeAspect="1" noChangeArrowheads="1"/>
          </p:cNvPicPr>
          <p:nvPr/>
        </p:nvPicPr>
        <p:blipFill rotWithShape="1">
          <a:blip r:embed="rId3">
            <a:alphaModFix amt="84000"/>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asellaDiTesto 6">
            <a:extLst>
              <a:ext uri="{FF2B5EF4-FFF2-40B4-BE49-F238E27FC236}">
                <a16:creationId xmlns:a16="http://schemas.microsoft.com/office/drawing/2014/main" id="{24070456-AECD-4CF6-8C9B-B362E397AC33}"/>
              </a:ext>
            </a:extLst>
          </p:cNvPr>
          <p:cNvSpPr txBox="1"/>
          <p:nvPr/>
        </p:nvSpPr>
        <p:spPr>
          <a:xfrm>
            <a:off x="3539050" y="129568"/>
            <a:ext cx="5113900" cy="769441"/>
          </a:xfrm>
          <a:prstGeom prst="rect">
            <a:avLst/>
          </a:prstGeom>
          <a:solidFill>
            <a:srgbClr val="2B2D39"/>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8" name="CasellaDiTesto 7">
            <a:extLst>
              <a:ext uri="{FF2B5EF4-FFF2-40B4-BE49-F238E27FC236}">
                <a16:creationId xmlns:a16="http://schemas.microsoft.com/office/drawing/2014/main" id="{4AB879A9-8980-484C-987A-D74ED29DA267}"/>
              </a:ext>
            </a:extLst>
          </p:cNvPr>
          <p:cNvSpPr txBox="1"/>
          <p:nvPr/>
        </p:nvSpPr>
        <p:spPr>
          <a:xfrm>
            <a:off x="3942212" y="899009"/>
            <a:ext cx="4307589" cy="400110"/>
          </a:xfrm>
          <a:prstGeom prst="rect">
            <a:avLst/>
          </a:prstGeom>
          <a:noFill/>
          <a:ln>
            <a:solidFill>
              <a:srgbClr val="2B2D39"/>
            </a:solidFill>
          </a:ln>
        </p:spPr>
        <p:txBody>
          <a:bodyPr wrap="none" rtlCol="0">
            <a:spAutoFit/>
          </a:bodyPr>
          <a:lstStyle/>
          <a:p>
            <a:pPr algn="ctr">
              <a:defRPr/>
            </a:pPr>
            <a:r>
              <a:rPr lang="it-IT" sz="2000" b="1" i="1" kern="0" dirty="0">
                <a:solidFill>
                  <a:prstClr val="white"/>
                </a:solidFill>
                <a:latin typeface="Century Gothic" panose="020B0502020202020204" pitchFamily="34" charset="0"/>
              </a:rPr>
              <a:t>Le reti: intercettazione del traffico</a:t>
            </a:r>
            <a:endParaRPr lang="it-IT" sz="2000" b="1" i="1" dirty="0">
              <a:solidFill>
                <a:schemeClr val="bg1"/>
              </a:solidFill>
              <a:latin typeface="Century Gothic" panose="020B0502020202020204" pitchFamily="34" charset="0"/>
            </a:endParaRPr>
          </a:p>
        </p:txBody>
      </p:sp>
      <p:sp>
        <p:nvSpPr>
          <p:cNvPr id="9" name="CasellaDiTesto 8">
            <a:extLst>
              <a:ext uri="{FF2B5EF4-FFF2-40B4-BE49-F238E27FC236}">
                <a16:creationId xmlns:a16="http://schemas.microsoft.com/office/drawing/2014/main" id="{3AEEB52D-8BE6-4909-AFFE-9E1E46763F10}"/>
              </a:ext>
            </a:extLst>
          </p:cNvPr>
          <p:cNvSpPr txBox="1"/>
          <p:nvPr/>
        </p:nvSpPr>
        <p:spPr>
          <a:xfrm>
            <a:off x="1899138" y="1426362"/>
            <a:ext cx="8393724" cy="2031325"/>
          </a:xfrm>
          <a:prstGeom prst="rect">
            <a:avLst/>
          </a:prstGeom>
          <a:solidFill>
            <a:srgbClr val="2B2D39"/>
          </a:solidFill>
        </p:spPr>
        <p:txBody>
          <a:bodyPr wrap="square" rtlCol="0">
            <a:spAutoFit/>
          </a:bodyPr>
          <a:lstStyle/>
          <a:p>
            <a:pPr algn="ctr"/>
            <a:r>
              <a:rPr lang="it-IT" sz="1400" dirty="0">
                <a:solidFill>
                  <a:schemeClr val="bg1"/>
                </a:solidFill>
                <a:latin typeface="Century Gothic" panose="020B0502020202020204" pitchFamily="34" charset="0"/>
              </a:rPr>
              <a:t>Una soluzione alla registrazione del flusso di rete con garanzie di privacy parziali è quella di dividere il traffico di rete acquisito in file contenenti 5 minuti di flussi di rete da un singolo IP. Ognuno di questi file viene letto separatamente e le statistiche vengono estratte da essi e importate in un database. Successivamente, ogni file viene crittografato con una chiave AES casuale e tutte queste chiavi sono crittografate tramite crittografia-IBE con IPtimestamp come crittografia a chiave pubblica. I file di testo normale vengono eliminati dal sistema. Il risultato sono brevi file crittografati (5 minuti di attività) in modo che, quando le forze dell'ordine richiedono dati, possano essere forniti con tutti i file relativi a un periodo specifico anziché tutti i dati.</a:t>
            </a:r>
          </a:p>
        </p:txBody>
      </p:sp>
      <p:sp>
        <p:nvSpPr>
          <p:cNvPr id="2" name="Segnaposto numero diapositiva 1">
            <a:extLst>
              <a:ext uri="{FF2B5EF4-FFF2-40B4-BE49-F238E27FC236}">
                <a16:creationId xmlns:a16="http://schemas.microsoft.com/office/drawing/2014/main" id="{DD670409-3D7C-4488-B940-0B5E58CA4834}"/>
              </a:ext>
            </a:extLst>
          </p:cNvPr>
          <p:cNvSpPr>
            <a:spLocks noGrp="1"/>
          </p:cNvSpPr>
          <p:nvPr>
            <p:ph type="sldNum" sz="quarter" idx="12"/>
          </p:nvPr>
        </p:nvSpPr>
        <p:spPr/>
        <p:txBody>
          <a:bodyPr/>
          <a:lstStyle/>
          <a:p>
            <a:fld id="{86ECCFAB-3752-46D0-A66C-8286CDEEC2C9}" type="slidenum">
              <a:rPr lang="it-IT" smtClean="0"/>
              <a:t>76</a:t>
            </a:fld>
            <a:endParaRPr lang="it-IT"/>
          </a:p>
        </p:txBody>
      </p:sp>
    </p:spTree>
    <p:extLst>
      <p:ext uri="{BB962C8B-B14F-4D97-AF65-F5344CB8AC3E}">
        <p14:creationId xmlns:p14="http://schemas.microsoft.com/office/powerpoint/2010/main" val="3077616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Bright Connections Forming a Network Stock Footage Video (100 ...">
            <a:extLst>
              <a:ext uri="{FF2B5EF4-FFF2-40B4-BE49-F238E27FC236}">
                <a16:creationId xmlns:a16="http://schemas.microsoft.com/office/drawing/2014/main" id="{9E1FDE2B-DEAA-4456-A3A2-7C62C7F65C61}"/>
              </a:ext>
            </a:extLst>
          </p:cNvPr>
          <p:cNvPicPr>
            <a:picLocks noChangeAspect="1" noChangeArrowheads="1"/>
          </p:cNvPicPr>
          <p:nvPr/>
        </p:nvPicPr>
        <p:blipFill rotWithShape="1">
          <a:blip r:embed="rId3">
            <a:alphaModFix amt="84000"/>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asellaDiTesto 6">
            <a:extLst>
              <a:ext uri="{FF2B5EF4-FFF2-40B4-BE49-F238E27FC236}">
                <a16:creationId xmlns:a16="http://schemas.microsoft.com/office/drawing/2014/main" id="{24070456-AECD-4CF6-8C9B-B362E397AC33}"/>
              </a:ext>
            </a:extLst>
          </p:cNvPr>
          <p:cNvSpPr txBox="1"/>
          <p:nvPr/>
        </p:nvSpPr>
        <p:spPr>
          <a:xfrm>
            <a:off x="3539050" y="129568"/>
            <a:ext cx="5113900" cy="769441"/>
          </a:xfrm>
          <a:prstGeom prst="rect">
            <a:avLst/>
          </a:prstGeom>
          <a:solidFill>
            <a:srgbClr val="2B2D39"/>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8" name="CasellaDiTesto 7">
            <a:extLst>
              <a:ext uri="{FF2B5EF4-FFF2-40B4-BE49-F238E27FC236}">
                <a16:creationId xmlns:a16="http://schemas.microsoft.com/office/drawing/2014/main" id="{4AB879A9-8980-484C-987A-D74ED29DA267}"/>
              </a:ext>
            </a:extLst>
          </p:cNvPr>
          <p:cNvSpPr txBox="1"/>
          <p:nvPr/>
        </p:nvSpPr>
        <p:spPr>
          <a:xfrm>
            <a:off x="3942212" y="899009"/>
            <a:ext cx="4307589" cy="400110"/>
          </a:xfrm>
          <a:prstGeom prst="rect">
            <a:avLst/>
          </a:prstGeom>
          <a:noFill/>
          <a:ln>
            <a:solidFill>
              <a:srgbClr val="2B2D39"/>
            </a:solidFill>
          </a:ln>
        </p:spPr>
        <p:txBody>
          <a:bodyPr wrap="none" rtlCol="0">
            <a:spAutoFit/>
          </a:bodyPr>
          <a:lstStyle/>
          <a:p>
            <a:pPr algn="ctr">
              <a:defRPr/>
            </a:pPr>
            <a:r>
              <a:rPr lang="it-IT" sz="2000" b="1" i="1" kern="0" dirty="0">
                <a:solidFill>
                  <a:prstClr val="white"/>
                </a:solidFill>
                <a:latin typeface="Century Gothic" panose="020B0502020202020204" pitchFamily="34" charset="0"/>
              </a:rPr>
              <a:t>Le reti: intercettazione del traffico</a:t>
            </a:r>
            <a:endParaRPr lang="it-IT" sz="2000" b="1" i="1" dirty="0">
              <a:solidFill>
                <a:schemeClr val="bg1"/>
              </a:solidFill>
              <a:latin typeface="Century Gothic" panose="020B0502020202020204" pitchFamily="34" charset="0"/>
            </a:endParaRPr>
          </a:p>
        </p:txBody>
      </p:sp>
      <p:sp>
        <p:nvSpPr>
          <p:cNvPr id="10" name="CasellaDiTesto 9">
            <a:extLst>
              <a:ext uri="{FF2B5EF4-FFF2-40B4-BE49-F238E27FC236}">
                <a16:creationId xmlns:a16="http://schemas.microsoft.com/office/drawing/2014/main" id="{0AA42220-7721-42C1-96B3-6EEB04456DD1}"/>
              </a:ext>
            </a:extLst>
          </p:cNvPr>
          <p:cNvSpPr txBox="1"/>
          <p:nvPr/>
        </p:nvSpPr>
        <p:spPr>
          <a:xfrm>
            <a:off x="1899138" y="1406720"/>
            <a:ext cx="8393724" cy="954107"/>
          </a:xfrm>
          <a:prstGeom prst="rect">
            <a:avLst/>
          </a:prstGeom>
          <a:solidFill>
            <a:srgbClr val="2B2D39"/>
          </a:solidFill>
        </p:spPr>
        <p:txBody>
          <a:bodyPr wrap="square" rtlCol="0">
            <a:spAutoFit/>
          </a:bodyPr>
          <a:lstStyle/>
          <a:p>
            <a:pPr algn="ctr"/>
            <a:r>
              <a:rPr lang="it-IT" sz="1400" dirty="0">
                <a:solidFill>
                  <a:schemeClr val="bg1"/>
                </a:solidFill>
                <a:latin typeface="Century Gothic" panose="020B0502020202020204" pitchFamily="34" charset="0"/>
              </a:rPr>
              <a:t>Lo strumento «Carnivore» era uno sniffer di pacchetti che ha consentito di limitare la cattura del traffico, pertanto si è ritenuto che, se usato correttamente, potesse aiutare a proteggere la privacy degli utenti onesti. Al giorno d'oggi, la maggior parte degli strumenti di acquisizione del traffico consente l'uso di filtri.</a:t>
            </a:r>
          </a:p>
        </p:txBody>
      </p:sp>
      <p:sp>
        <p:nvSpPr>
          <p:cNvPr id="2" name="Segnaposto numero diapositiva 1">
            <a:extLst>
              <a:ext uri="{FF2B5EF4-FFF2-40B4-BE49-F238E27FC236}">
                <a16:creationId xmlns:a16="http://schemas.microsoft.com/office/drawing/2014/main" id="{AF3ABAA6-E9BD-467C-80E0-DE4F2F8C1E77}"/>
              </a:ext>
            </a:extLst>
          </p:cNvPr>
          <p:cNvSpPr>
            <a:spLocks noGrp="1"/>
          </p:cNvSpPr>
          <p:nvPr>
            <p:ph type="sldNum" sz="quarter" idx="12"/>
          </p:nvPr>
        </p:nvSpPr>
        <p:spPr/>
        <p:txBody>
          <a:bodyPr/>
          <a:lstStyle/>
          <a:p>
            <a:fld id="{86ECCFAB-3752-46D0-A66C-8286CDEEC2C9}" type="slidenum">
              <a:rPr lang="it-IT" smtClean="0"/>
              <a:t>77</a:t>
            </a:fld>
            <a:endParaRPr lang="it-IT"/>
          </a:p>
        </p:txBody>
      </p:sp>
    </p:spTree>
    <p:extLst>
      <p:ext uri="{BB962C8B-B14F-4D97-AF65-F5344CB8AC3E}">
        <p14:creationId xmlns:p14="http://schemas.microsoft.com/office/powerpoint/2010/main" val="743193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Queste app hanno permesso di violare la tua Privacy ...">
            <a:extLst>
              <a:ext uri="{FF2B5EF4-FFF2-40B4-BE49-F238E27FC236}">
                <a16:creationId xmlns:a16="http://schemas.microsoft.com/office/drawing/2014/main" id="{A18F9E51-2803-4F4C-B357-392F1D6C5E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4000"/>
                    </a14:imgEffect>
                    <a14:imgEffect>
                      <a14:brightnessContrast bright="-67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asellaDiTesto 6">
            <a:extLst>
              <a:ext uri="{FF2B5EF4-FFF2-40B4-BE49-F238E27FC236}">
                <a16:creationId xmlns:a16="http://schemas.microsoft.com/office/drawing/2014/main" id="{24070456-AECD-4CF6-8C9B-B362E397AC33}"/>
              </a:ext>
            </a:extLst>
          </p:cNvPr>
          <p:cNvSpPr txBox="1"/>
          <p:nvPr/>
        </p:nvSpPr>
        <p:spPr>
          <a:xfrm>
            <a:off x="3539050" y="129568"/>
            <a:ext cx="5113900"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8" name="CasellaDiTesto 7">
            <a:extLst>
              <a:ext uri="{FF2B5EF4-FFF2-40B4-BE49-F238E27FC236}">
                <a16:creationId xmlns:a16="http://schemas.microsoft.com/office/drawing/2014/main" id="{4AB879A9-8980-484C-987A-D74ED29DA267}"/>
              </a:ext>
            </a:extLst>
          </p:cNvPr>
          <p:cNvSpPr txBox="1"/>
          <p:nvPr/>
        </p:nvSpPr>
        <p:spPr>
          <a:xfrm>
            <a:off x="4430331" y="899009"/>
            <a:ext cx="3331361" cy="400110"/>
          </a:xfrm>
          <a:prstGeom prst="rect">
            <a:avLst/>
          </a:prstGeom>
          <a:solidFill>
            <a:srgbClr val="070A0C"/>
          </a:solidFill>
          <a:ln>
            <a:solidFill>
              <a:srgbClr val="2B2D39"/>
            </a:solidFill>
          </a:ln>
        </p:spPr>
        <p:txBody>
          <a:bodyPr wrap="none" rtlCol="0">
            <a:spAutoFit/>
          </a:bodyPr>
          <a:lstStyle/>
          <a:p>
            <a:pPr algn="ctr">
              <a:defRPr/>
            </a:pPr>
            <a:r>
              <a:rPr lang="it-IT" sz="2000" b="1" i="1" kern="0" dirty="0">
                <a:solidFill>
                  <a:prstClr val="white"/>
                </a:solidFill>
                <a:latin typeface="Century Gothic" panose="020B0502020202020204" pitchFamily="34" charset="0"/>
              </a:rPr>
              <a:t>Browser and Applications</a:t>
            </a:r>
            <a:endParaRPr lang="it-IT" sz="2000" b="1" i="1" dirty="0">
              <a:solidFill>
                <a:schemeClr val="bg1"/>
              </a:solidFill>
              <a:latin typeface="Century Gothic" panose="020B0502020202020204" pitchFamily="34" charset="0"/>
            </a:endParaRPr>
          </a:p>
        </p:txBody>
      </p:sp>
      <p:sp>
        <p:nvSpPr>
          <p:cNvPr id="6" name="CasellaDiTesto 5">
            <a:extLst>
              <a:ext uri="{FF2B5EF4-FFF2-40B4-BE49-F238E27FC236}">
                <a16:creationId xmlns:a16="http://schemas.microsoft.com/office/drawing/2014/main" id="{1D082CA1-8BD4-468D-A949-2A59A9FC712F}"/>
              </a:ext>
            </a:extLst>
          </p:cNvPr>
          <p:cNvSpPr txBox="1"/>
          <p:nvPr/>
        </p:nvSpPr>
        <p:spPr>
          <a:xfrm>
            <a:off x="1899138" y="1422230"/>
            <a:ext cx="8393724" cy="523220"/>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Le azioni eseguite da un utente su Internet lasciano una traccia di dati nel dispositivo dell'utente, che può essere analizzata nel contesto di Internet Forensics.</a:t>
            </a:r>
          </a:p>
        </p:txBody>
      </p:sp>
      <p:sp>
        <p:nvSpPr>
          <p:cNvPr id="9" name="CasellaDiTesto 8">
            <a:extLst>
              <a:ext uri="{FF2B5EF4-FFF2-40B4-BE49-F238E27FC236}">
                <a16:creationId xmlns:a16="http://schemas.microsoft.com/office/drawing/2014/main" id="{8E1E9384-16A8-4A73-A03B-A6B2D35642C7}"/>
              </a:ext>
            </a:extLst>
          </p:cNvPr>
          <p:cNvSpPr txBox="1"/>
          <p:nvPr/>
        </p:nvSpPr>
        <p:spPr>
          <a:xfrm>
            <a:off x="1899138" y="4912550"/>
            <a:ext cx="8393724" cy="1815882"/>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In particolare, quando le applicazioni (tra cui i browser) diventano sempre </a:t>
            </a:r>
            <a:r>
              <a:rPr lang="it-IT" sz="1400" dirty="0" err="1">
                <a:solidFill>
                  <a:schemeClr val="bg1"/>
                </a:solidFill>
                <a:latin typeface="Century Gothic" panose="020B0502020202020204" pitchFamily="34" charset="0"/>
              </a:rPr>
              <a:t>piu</a:t>
            </a:r>
            <a:r>
              <a:rPr lang="it-IT" sz="1400" dirty="0">
                <a:solidFill>
                  <a:schemeClr val="bg1"/>
                </a:solidFill>
                <a:latin typeface="Century Gothic" panose="020B0502020202020204" pitchFamily="34" charset="0"/>
              </a:rPr>
              <a:t> dipendenti ad internet per funzionare, e hanno cambiato totalmente le abitudini dell’utente in rete. Il volume di dati archiviati aumenti man mano poiché la app sono sempre più affamate di dati sensibili alla privacy, in quanto correlati alle relazioni degli utenti e possono includere posizioni, foto, chat o altri tipi di dati. Inoltre, il modo in cui l'utente interagisce con l'applicazione può rivelare informazioni sensibili, tra cui identità, umore, ecc. Ciò ha portato alla nascita del termine </a:t>
            </a:r>
          </a:p>
          <a:p>
            <a:pPr algn="ctr"/>
            <a:r>
              <a:rPr lang="it-IT" sz="1400" b="1" dirty="0">
                <a:solidFill>
                  <a:schemeClr val="bg1"/>
                </a:solidFill>
                <a:latin typeface="Century Gothic" panose="020B0502020202020204" pitchFamily="34" charset="0"/>
              </a:rPr>
              <a:t>BRAP forensics</a:t>
            </a:r>
            <a:r>
              <a:rPr lang="it-IT" sz="1400" dirty="0">
                <a:solidFill>
                  <a:schemeClr val="bg1"/>
                </a:solidFill>
                <a:latin typeface="Century Gothic" panose="020B0502020202020204" pitchFamily="34" charset="0"/>
              </a:rPr>
              <a:t> (Browser and Application)</a:t>
            </a:r>
          </a:p>
          <a:p>
            <a:pPr algn="ctr"/>
            <a:endParaRPr lang="it-IT" sz="1400" dirty="0">
              <a:solidFill>
                <a:schemeClr val="bg1"/>
              </a:solidFill>
              <a:latin typeface="Century Gothic" panose="020B0502020202020204" pitchFamily="34" charset="0"/>
            </a:endParaRPr>
          </a:p>
        </p:txBody>
      </p:sp>
      <p:sp>
        <p:nvSpPr>
          <p:cNvPr id="2" name="Segnaposto numero diapositiva 1">
            <a:extLst>
              <a:ext uri="{FF2B5EF4-FFF2-40B4-BE49-F238E27FC236}">
                <a16:creationId xmlns:a16="http://schemas.microsoft.com/office/drawing/2014/main" id="{DA9397B6-E6E0-4864-9401-A543DF5BD634}"/>
              </a:ext>
            </a:extLst>
          </p:cNvPr>
          <p:cNvSpPr>
            <a:spLocks noGrp="1"/>
          </p:cNvSpPr>
          <p:nvPr>
            <p:ph type="sldNum" sz="quarter" idx="12"/>
          </p:nvPr>
        </p:nvSpPr>
        <p:spPr/>
        <p:txBody>
          <a:bodyPr/>
          <a:lstStyle/>
          <a:p>
            <a:fld id="{86ECCFAB-3752-46D0-A66C-8286CDEEC2C9}" type="slidenum">
              <a:rPr lang="it-IT" smtClean="0"/>
              <a:t>78</a:t>
            </a:fld>
            <a:endParaRPr lang="it-IT"/>
          </a:p>
        </p:txBody>
      </p:sp>
    </p:spTree>
    <p:extLst>
      <p:ext uri="{BB962C8B-B14F-4D97-AF65-F5344CB8AC3E}">
        <p14:creationId xmlns:p14="http://schemas.microsoft.com/office/powerpoint/2010/main" val="3614692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Queste app hanno permesso di violare la tua Privacy ...">
            <a:extLst>
              <a:ext uri="{FF2B5EF4-FFF2-40B4-BE49-F238E27FC236}">
                <a16:creationId xmlns:a16="http://schemas.microsoft.com/office/drawing/2014/main" id="{A18F9E51-2803-4F4C-B357-392F1D6C5E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4000"/>
                    </a14:imgEffect>
                    <a14:imgEffect>
                      <a14:brightnessContrast bright="-67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asellaDiTesto 6">
            <a:extLst>
              <a:ext uri="{FF2B5EF4-FFF2-40B4-BE49-F238E27FC236}">
                <a16:creationId xmlns:a16="http://schemas.microsoft.com/office/drawing/2014/main" id="{24070456-AECD-4CF6-8C9B-B362E397AC33}"/>
              </a:ext>
            </a:extLst>
          </p:cNvPr>
          <p:cNvSpPr txBox="1"/>
          <p:nvPr/>
        </p:nvSpPr>
        <p:spPr>
          <a:xfrm>
            <a:off x="3539050" y="129568"/>
            <a:ext cx="5113900"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Network Forensics</a:t>
            </a:r>
          </a:p>
        </p:txBody>
      </p:sp>
      <p:sp>
        <p:nvSpPr>
          <p:cNvPr id="8" name="CasellaDiTesto 7">
            <a:extLst>
              <a:ext uri="{FF2B5EF4-FFF2-40B4-BE49-F238E27FC236}">
                <a16:creationId xmlns:a16="http://schemas.microsoft.com/office/drawing/2014/main" id="{4AB879A9-8980-484C-987A-D74ED29DA267}"/>
              </a:ext>
            </a:extLst>
          </p:cNvPr>
          <p:cNvSpPr txBox="1"/>
          <p:nvPr/>
        </p:nvSpPr>
        <p:spPr>
          <a:xfrm>
            <a:off x="4430331" y="899009"/>
            <a:ext cx="3331361" cy="400110"/>
          </a:xfrm>
          <a:prstGeom prst="rect">
            <a:avLst/>
          </a:prstGeom>
          <a:solidFill>
            <a:srgbClr val="070A0C"/>
          </a:solidFill>
          <a:ln>
            <a:solidFill>
              <a:srgbClr val="2B2D39"/>
            </a:solidFill>
          </a:ln>
        </p:spPr>
        <p:txBody>
          <a:bodyPr wrap="none" rtlCol="0">
            <a:spAutoFit/>
          </a:bodyPr>
          <a:lstStyle/>
          <a:p>
            <a:pPr algn="ctr">
              <a:defRPr/>
            </a:pPr>
            <a:r>
              <a:rPr lang="it-IT" sz="2000" b="1" i="1" kern="0" dirty="0">
                <a:solidFill>
                  <a:prstClr val="white"/>
                </a:solidFill>
                <a:latin typeface="Century Gothic" panose="020B0502020202020204" pitchFamily="34" charset="0"/>
              </a:rPr>
              <a:t>Browser and Applications</a:t>
            </a:r>
            <a:endParaRPr lang="it-IT" sz="2000" b="1" i="1" dirty="0">
              <a:solidFill>
                <a:schemeClr val="bg1"/>
              </a:solidFill>
              <a:latin typeface="Century Gothic" panose="020B0502020202020204" pitchFamily="34" charset="0"/>
            </a:endParaRPr>
          </a:p>
        </p:txBody>
      </p:sp>
      <p:sp>
        <p:nvSpPr>
          <p:cNvPr id="6" name="CasellaDiTesto 5">
            <a:extLst>
              <a:ext uri="{FF2B5EF4-FFF2-40B4-BE49-F238E27FC236}">
                <a16:creationId xmlns:a16="http://schemas.microsoft.com/office/drawing/2014/main" id="{1D082CA1-8BD4-468D-A949-2A59A9FC712F}"/>
              </a:ext>
            </a:extLst>
          </p:cNvPr>
          <p:cNvSpPr txBox="1"/>
          <p:nvPr/>
        </p:nvSpPr>
        <p:spPr>
          <a:xfrm>
            <a:off x="1899138" y="1422230"/>
            <a:ext cx="8393724" cy="523220"/>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Lo scopo di nuove applicazioni è quello di apprendere quante più informazioni possibili sull'utente per essere molto più funzionali e adattarsi alle esigenze dell'utente.</a:t>
            </a:r>
          </a:p>
        </p:txBody>
      </p:sp>
      <p:sp>
        <p:nvSpPr>
          <p:cNvPr id="9" name="CasellaDiTesto 8">
            <a:extLst>
              <a:ext uri="{FF2B5EF4-FFF2-40B4-BE49-F238E27FC236}">
                <a16:creationId xmlns:a16="http://schemas.microsoft.com/office/drawing/2014/main" id="{8E1E9384-16A8-4A73-A03B-A6B2D35642C7}"/>
              </a:ext>
            </a:extLst>
          </p:cNvPr>
          <p:cNvSpPr txBox="1"/>
          <p:nvPr/>
        </p:nvSpPr>
        <p:spPr>
          <a:xfrm>
            <a:off x="1899138" y="5176710"/>
            <a:ext cx="8393724" cy="1169551"/>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 L'uso diffuso delle nuove applicazioni solleva numerosi problemi di privacy. Pertanto, vale la pena provare a ottenere la stessa funzionalità senza archiviare troppe informazioni personali. Inoltre è più efficace proteggere la privacy non archiviando i dati che crittografandoli</a:t>
            </a:r>
          </a:p>
          <a:p>
            <a:pPr algn="ctr"/>
            <a:r>
              <a:rPr lang="it-IT" sz="1400" dirty="0">
                <a:solidFill>
                  <a:schemeClr val="bg1"/>
                </a:solidFill>
                <a:latin typeface="Century Gothic" panose="020B0502020202020204" pitchFamily="34" charset="0"/>
              </a:rPr>
              <a:t> Sfortunatamente, al momento non esistono soluzioni forensi complete nel rispetto della privacy per BRAP.</a:t>
            </a:r>
          </a:p>
        </p:txBody>
      </p:sp>
      <p:sp>
        <p:nvSpPr>
          <p:cNvPr id="2" name="Segnaposto numero diapositiva 1">
            <a:extLst>
              <a:ext uri="{FF2B5EF4-FFF2-40B4-BE49-F238E27FC236}">
                <a16:creationId xmlns:a16="http://schemas.microsoft.com/office/drawing/2014/main" id="{D9ADF772-CEA6-4DF2-A927-76917A48F3D4}"/>
              </a:ext>
            </a:extLst>
          </p:cNvPr>
          <p:cNvSpPr>
            <a:spLocks noGrp="1"/>
          </p:cNvSpPr>
          <p:nvPr>
            <p:ph type="sldNum" sz="quarter" idx="12"/>
          </p:nvPr>
        </p:nvSpPr>
        <p:spPr/>
        <p:txBody>
          <a:bodyPr/>
          <a:lstStyle/>
          <a:p>
            <a:fld id="{86ECCFAB-3752-46D0-A66C-8286CDEEC2C9}" type="slidenum">
              <a:rPr lang="it-IT" smtClean="0"/>
              <a:t>79</a:t>
            </a:fld>
            <a:endParaRPr lang="it-IT"/>
          </a:p>
        </p:txBody>
      </p:sp>
    </p:spTree>
    <p:extLst>
      <p:ext uri="{BB962C8B-B14F-4D97-AF65-F5344CB8AC3E}">
        <p14:creationId xmlns:p14="http://schemas.microsoft.com/office/powerpoint/2010/main" val="3725686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computer, baseball&#10;&#10;Descrizione generata automaticamente">
            <a:extLst>
              <a:ext uri="{FF2B5EF4-FFF2-40B4-BE49-F238E27FC236}">
                <a16:creationId xmlns:a16="http://schemas.microsoft.com/office/drawing/2014/main" id="{FAE99971-CF1F-41D5-9B5D-750D855F975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4" name="CasellaDiTesto 3">
            <a:extLst>
              <a:ext uri="{FF2B5EF4-FFF2-40B4-BE49-F238E27FC236}">
                <a16:creationId xmlns:a16="http://schemas.microsoft.com/office/drawing/2014/main" id="{A524D90C-A774-446B-8F36-274C1247570D}"/>
              </a:ext>
            </a:extLst>
          </p:cNvPr>
          <p:cNvSpPr txBox="1"/>
          <p:nvPr/>
        </p:nvSpPr>
        <p:spPr>
          <a:xfrm>
            <a:off x="4141177" y="552136"/>
            <a:ext cx="3909646" cy="743349"/>
          </a:xfrm>
          <a:prstGeom prst="rect">
            <a:avLst/>
          </a:prstGeom>
        </p:spPr>
        <p:txBody>
          <a:bodyPr vert="horz" lIns="91440" tIns="45720" rIns="91440" bIns="45720" rtlCol="0" anchor="b">
            <a:normAutofit/>
          </a:bodyPr>
          <a:lstStyle/>
          <a:p>
            <a:pPr lvl="0" algn="ctr">
              <a:lnSpc>
                <a:spcPct val="90000"/>
              </a:lnSpc>
              <a:spcBef>
                <a:spcPct val="0"/>
              </a:spcBef>
              <a:spcAft>
                <a:spcPts val="600"/>
              </a:spcAft>
              <a:defRPr/>
            </a:pPr>
            <a:r>
              <a:rPr lang="en-US" sz="4000" b="1" dirty="0">
                <a:solidFill>
                  <a:srgbClr val="D0D1D1"/>
                </a:solidFill>
                <a:latin typeface="Century Gothic" panose="020B0502020202020204" pitchFamily="34" charset="0"/>
              </a:rPr>
              <a:t>Introduzione</a:t>
            </a:r>
          </a:p>
        </p:txBody>
      </p:sp>
      <p:sp>
        <p:nvSpPr>
          <p:cNvPr id="3" name="CasellaDiTesto 2">
            <a:extLst>
              <a:ext uri="{FF2B5EF4-FFF2-40B4-BE49-F238E27FC236}">
                <a16:creationId xmlns:a16="http://schemas.microsoft.com/office/drawing/2014/main" id="{860AA2DE-66AE-4372-A39E-34E7BB8091EE}"/>
              </a:ext>
            </a:extLst>
          </p:cNvPr>
          <p:cNvSpPr txBox="1"/>
          <p:nvPr/>
        </p:nvSpPr>
        <p:spPr>
          <a:xfrm>
            <a:off x="516991" y="2120062"/>
            <a:ext cx="10882489" cy="584775"/>
          </a:xfrm>
          <a:prstGeom prst="rect">
            <a:avLst/>
          </a:prstGeom>
          <a:noFill/>
        </p:spPr>
        <p:txBody>
          <a:bodyPr wrap="square" rtlCol="0">
            <a:spAutoFit/>
          </a:bodyPr>
          <a:lstStyle/>
          <a:p>
            <a:pPr lvl="0" algn="ctr"/>
            <a:r>
              <a:rPr lang="it-IT" sz="1600" dirty="0">
                <a:solidFill>
                  <a:srgbClr val="D0D1D1"/>
                </a:solidFill>
                <a:latin typeface="Century Gothic" panose="020B0502020202020204" pitchFamily="34" charset="0"/>
              </a:rPr>
              <a:t>Alcune soluzioni sono state ideate per prevenire la violazione della privacy degli utenti durante le indagini digitali, proteggendo così sia gli utenti che gli investigatori dall'accusa di invasioni della privacy. </a:t>
            </a:r>
            <a:endParaRPr kumimoji="0" lang="it-IT" sz="1600" b="0" i="0" u="none" strike="noStrike" kern="1200" cap="none" spc="0" normalizeH="0" baseline="0" noProof="0" dirty="0">
              <a:ln>
                <a:noFill/>
              </a:ln>
              <a:solidFill>
                <a:srgbClr val="D0D1D1"/>
              </a:solidFill>
              <a:effectLst/>
              <a:uLnTx/>
              <a:uFillTx/>
              <a:latin typeface="Century Gothic" panose="020B0502020202020204" pitchFamily="34" charset="0"/>
            </a:endParaRPr>
          </a:p>
        </p:txBody>
      </p:sp>
      <p:sp>
        <p:nvSpPr>
          <p:cNvPr id="12" name="CasellaDiTesto 11">
            <a:extLst>
              <a:ext uri="{FF2B5EF4-FFF2-40B4-BE49-F238E27FC236}">
                <a16:creationId xmlns:a16="http://schemas.microsoft.com/office/drawing/2014/main" id="{8039EA87-9FF7-42BC-A843-8F99E6F7AA12}"/>
              </a:ext>
            </a:extLst>
          </p:cNvPr>
          <p:cNvSpPr txBox="1"/>
          <p:nvPr/>
        </p:nvSpPr>
        <p:spPr>
          <a:xfrm>
            <a:off x="779209" y="2986432"/>
            <a:ext cx="10730740" cy="1107996"/>
          </a:xfrm>
          <a:prstGeom prst="rect">
            <a:avLst/>
          </a:prstGeom>
          <a:noFill/>
        </p:spPr>
        <p:txBody>
          <a:bodyPr wrap="square" rtlCol="0">
            <a:spAutoFit/>
          </a:bodyPr>
          <a:lstStyle/>
          <a:p>
            <a:pPr lvl="0" algn="ctr"/>
            <a:r>
              <a:rPr lang="it-IT" sz="1600" dirty="0">
                <a:solidFill>
                  <a:srgbClr val="D0D1D1"/>
                </a:solidFill>
                <a:latin typeface="Century Gothic" panose="020B0502020202020204" pitchFamily="34" charset="0"/>
              </a:rPr>
              <a:t>Sfortunatamente la privacy relativa alle indagini digitali è ancora agli inizi e bisognerà lavorarci molto. In effetti,  gli strumenti e le metodologie attuali sono per lo più ignari di questo problema e non forniscono alcun supporto per affrontare le questioni relative alla privacy.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endParaRPr>
          </a:p>
        </p:txBody>
      </p:sp>
      <p:sp>
        <p:nvSpPr>
          <p:cNvPr id="2" name="Segnaposto numero diapositiva 1">
            <a:extLst>
              <a:ext uri="{FF2B5EF4-FFF2-40B4-BE49-F238E27FC236}">
                <a16:creationId xmlns:a16="http://schemas.microsoft.com/office/drawing/2014/main" id="{9EEE42D1-FC5E-4180-A3A5-2C8EB36667E1}"/>
              </a:ext>
            </a:extLst>
          </p:cNvPr>
          <p:cNvSpPr>
            <a:spLocks noGrp="1"/>
          </p:cNvSpPr>
          <p:nvPr>
            <p:ph type="sldNum" sz="quarter" idx="12"/>
          </p:nvPr>
        </p:nvSpPr>
        <p:spPr/>
        <p:txBody>
          <a:bodyPr/>
          <a:lstStyle/>
          <a:p>
            <a:fld id="{86ECCFAB-3752-46D0-A66C-8286CDEEC2C9}" type="slidenum">
              <a:rPr lang="it-IT" smtClean="0"/>
              <a:t>8</a:t>
            </a:fld>
            <a:endParaRPr lang="it-IT"/>
          </a:p>
        </p:txBody>
      </p:sp>
    </p:spTree>
    <p:extLst>
      <p:ext uri="{BB962C8B-B14F-4D97-AF65-F5344CB8AC3E}">
        <p14:creationId xmlns:p14="http://schemas.microsoft.com/office/powerpoint/2010/main" val="1557381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6"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996453" y="899009"/>
            <a:ext cx="8393724" cy="1384995"/>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Questa sezione descrive i contributi in aree diverse dalla computer e network forensics. A differenza delle sezioni precedenti, la seguente analisi mostra un'evoluzione dal concetto tradizionale di informatica forense. </a:t>
            </a:r>
          </a:p>
          <a:p>
            <a:pPr algn="ctr"/>
            <a:r>
              <a:rPr lang="it-IT" sz="1400" dirty="0">
                <a:solidFill>
                  <a:schemeClr val="bg1"/>
                </a:solidFill>
                <a:latin typeface="Century Gothic" panose="020B0502020202020204" pitchFamily="34" charset="0"/>
              </a:rPr>
              <a:t>Fondamentalmente, si tratta di nuovi contesti che vengono analizzati dalla comunità scientifica e per i quali sono previsti specifici problemi di privacy.</a:t>
            </a:r>
          </a:p>
          <a:p>
            <a:pPr algn="ctr"/>
            <a:endParaRPr lang="it-IT" sz="1400" dirty="0">
              <a:solidFill>
                <a:schemeClr val="bg1"/>
              </a:solidFill>
              <a:latin typeface="Century Gothic" panose="020B0502020202020204" pitchFamily="34" charset="0"/>
            </a:endParaRP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2124649" y="5803630"/>
            <a:ext cx="975360" cy="369332"/>
          </a:xfrm>
          <a:prstGeom prst="rect">
            <a:avLst/>
          </a:prstGeom>
          <a:noFill/>
        </p:spPr>
        <p:txBody>
          <a:bodyPr wrap="square" rtlCol="0">
            <a:spAutoFit/>
          </a:bodyPr>
          <a:lstStyle/>
          <a:p>
            <a:r>
              <a:rPr lang="it-IT" b="1" dirty="0">
                <a:solidFill>
                  <a:schemeClr val="bg1"/>
                </a:solidFill>
                <a:latin typeface="Century Gothic" panose="020B0502020202020204" pitchFamily="34" charset="0"/>
              </a:rPr>
              <a:t>Mobile</a:t>
            </a:r>
          </a:p>
        </p:txBody>
      </p:sp>
      <p:sp>
        <p:nvSpPr>
          <p:cNvPr id="12" name="CasellaDiTesto 11">
            <a:extLst>
              <a:ext uri="{FF2B5EF4-FFF2-40B4-BE49-F238E27FC236}">
                <a16:creationId xmlns:a16="http://schemas.microsoft.com/office/drawing/2014/main" id="{FE1E8B4E-17C3-40F2-926F-DCC2E67683D8}"/>
              </a:ext>
            </a:extLst>
          </p:cNvPr>
          <p:cNvSpPr txBox="1"/>
          <p:nvPr/>
        </p:nvSpPr>
        <p:spPr>
          <a:xfrm>
            <a:off x="5489602" y="5830705"/>
            <a:ext cx="606398" cy="369332"/>
          </a:xfrm>
          <a:prstGeom prst="rect">
            <a:avLst/>
          </a:prstGeom>
          <a:noFill/>
        </p:spPr>
        <p:txBody>
          <a:bodyPr wrap="square" rtlCol="0">
            <a:spAutoFit/>
          </a:bodyPr>
          <a:lstStyle/>
          <a:p>
            <a:r>
              <a:rPr lang="it-IT" b="1" dirty="0">
                <a:solidFill>
                  <a:schemeClr val="bg1"/>
                </a:solidFill>
                <a:latin typeface="Century Gothic" panose="020B0502020202020204" pitchFamily="34" charset="0"/>
              </a:rPr>
              <a:t>IoT</a:t>
            </a:r>
          </a:p>
        </p:txBody>
      </p:sp>
      <p:sp>
        <p:nvSpPr>
          <p:cNvPr id="13" name="CasellaDiTesto 12">
            <a:extLst>
              <a:ext uri="{FF2B5EF4-FFF2-40B4-BE49-F238E27FC236}">
                <a16:creationId xmlns:a16="http://schemas.microsoft.com/office/drawing/2014/main" id="{30A97A9F-BA67-4A22-A948-2B9FC8BA0E53}"/>
              </a:ext>
            </a:extLst>
          </p:cNvPr>
          <p:cNvSpPr txBox="1"/>
          <p:nvPr/>
        </p:nvSpPr>
        <p:spPr>
          <a:xfrm>
            <a:off x="8485593" y="5830705"/>
            <a:ext cx="975360" cy="369332"/>
          </a:xfrm>
          <a:prstGeom prst="rect">
            <a:avLst/>
          </a:prstGeom>
          <a:noFill/>
        </p:spPr>
        <p:txBody>
          <a:bodyPr wrap="square" rtlCol="0">
            <a:spAutoFit/>
          </a:bodyPr>
          <a:lstStyle/>
          <a:p>
            <a:r>
              <a:rPr lang="it-IT" b="1" dirty="0">
                <a:solidFill>
                  <a:schemeClr val="bg1"/>
                </a:solidFill>
                <a:latin typeface="Century Gothic" panose="020B0502020202020204" pitchFamily="34" charset="0"/>
              </a:rPr>
              <a:t>Cloud</a:t>
            </a:r>
          </a:p>
        </p:txBody>
      </p:sp>
      <p:sp>
        <p:nvSpPr>
          <p:cNvPr id="2" name="Segnaposto numero diapositiva 1">
            <a:extLst>
              <a:ext uri="{FF2B5EF4-FFF2-40B4-BE49-F238E27FC236}">
                <a16:creationId xmlns:a16="http://schemas.microsoft.com/office/drawing/2014/main" id="{99C57443-18E2-46C9-902B-531B9514F3B2}"/>
              </a:ext>
            </a:extLst>
          </p:cNvPr>
          <p:cNvSpPr>
            <a:spLocks noGrp="1"/>
          </p:cNvSpPr>
          <p:nvPr>
            <p:ph type="sldNum" sz="quarter" idx="12"/>
          </p:nvPr>
        </p:nvSpPr>
        <p:spPr/>
        <p:txBody>
          <a:bodyPr/>
          <a:lstStyle/>
          <a:p>
            <a:fld id="{86ECCFAB-3752-46D0-A66C-8286CDEEC2C9}" type="slidenum">
              <a:rPr lang="it-IT" smtClean="0"/>
              <a:t>80</a:t>
            </a:fld>
            <a:endParaRPr lang="it-IT"/>
          </a:p>
        </p:txBody>
      </p:sp>
    </p:spTree>
    <p:extLst>
      <p:ext uri="{BB962C8B-B14F-4D97-AF65-F5344CB8AC3E}">
        <p14:creationId xmlns:p14="http://schemas.microsoft.com/office/powerpoint/2010/main" val="1301198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899138" y="1160618"/>
            <a:ext cx="8393724" cy="738664"/>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La Mobile Forensics è probabilmente la disciplina più matura considerata in questa sezione. Le intrusioni nella privacy hanno iniziato a ricevere attenzione in questo contesto da quando i telefoni cellulari sono diventati parte integrante della nostra vita. </a:t>
            </a: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5608320" y="714343"/>
            <a:ext cx="975360" cy="369332"/>
          </a:xfrm>
          <a:prstGeom prst="rect">
            <a:avLst/>
          </a:prstGeom>
          <a:noFill/>
        </p:spPr>
        <p:txBody>
          <a:bodyPr wrap="square" rtlCol="0">
            <a:spAutoFit/>
          </a:bodyPr>
          <a:lstStyle/>
          <a:p>
            <a:r>
              <a:rPr lang="it-IT" b="1" dirty="0">
                <a:solidFill>
                  <a:schemeClr val="bg1"/>
                </a:solidFill>
                <a:latin typeface="Century Gothic" panose="020B0502020202020204" pitchFamily="34" charset="0"/>
              </a:rPr>
              <a:t>Mobile</a:t>
            </a:r>
          </a:p>
        </p:txBody>
      </p:sp>
      <p:sp>
        <p:nvSpPr>
          <p:cNvPr id="6" name="CasellaDiTesto 5">
            <a:extLst>
              <a:ext uri="{FF2B5EF4-FFF2-40B4-BE49-F238E27FC236}">
                <a16:creationId xmlns:a16="http://schemas.microsoft.com/office/drawing/2014/main" id="{9A5D7CAD-32C6-4F5A-8343-E85D94D4DF5E}"/>
              </a:ext>
            </a:extLst>
          </p:cNvPr>
          <p:cNvSpPr txBox="1"/>
          <p:nvPr/>
        </p:nvSpPr>
        <p:spPr>
          <a:xfrm>
            <a:off x="1899138" y="5497326"/>
            <a:ext cx="8393724" cy="738664"/>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Un approccio comune in quest'area è quello di visualizzare un banner per informare l'utente sulle aspettative di privacy e ottenere il consenso. Tuttavia, questo approccio non protegge la privacy, ma informa l'utente in merito a potenziali problemi di privacy in alcune situazioni. </a:t>
            </a:r>
          </a:p>
        </p:txBody>
      </p:sp>
      <p:sp>
        <p:nvSpPr>
          <p:cNvPr id="2" name="Segnaposto numero diapositiva 1">
            <a:extLst>
              <a:ext uri="{FF2B5EF4-FFF2-40B4-BE49-F238E27FC236}">
                <a16:creationId xmlns:a16="http://schemas.microsoft.com/office/drawing/2014/main" id="{504D4432-1FB5-460C-8F7B-16C4C2228D88}"/>
              </a:ext>
            </a:extLst>
          </p:cNvPr>
          <p:cNvSpPr>
            <a:spLocks noGrp="1"/>
          </p:cNvSpPr>
          <p:nvPr>
            <p:ph type="sldNum" sz="quarter" idx="12"/>
          </p:nvPr>
        </p:nvSpPr>
        <p:spPr/>
        <p:txBody>
          <a:bodyPr/>
          <a:lstStyle/>
          <a:p>
            <a:fld id="{86ECCFAB-3752-46D0-A66C-8286CDEEC2C9}" type="slidenum">
              <a:rPr lang="it-IT" smtClean="0"/>
              <a:t>81</a:t>
            </a:fld>
            <a:endParaRPr lang="it-IT"/>
          </a:p>
        </p:txBody>
      </p:sp>
    </p:spTree>
    <p:extLst>
      <p:ext uri="{BB962C8B-B14F-4D97-AF65-F5344CB8AC3E}">
        <p14:creationId xmlns:p14="http://schemas.microsoft.com/office/powerpoint/2010/main" val="1444212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899138" y="1160618"/>
            <a:ext cx="8393724" cy="738664"/>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L'obiettivo è mostrare come le decisioni degli utenti influenzano la propria privacy nel contesto di una piattaforma mobile. In questo caso, vengono utilizzati degli strumenti forensi mobili per aiutare gli utenti a capire in che modo il loro comportamento influisce sulla loro privacy. </a:t>
            </a: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5073458" y="714343"/>
            <a:ext cx="2045083" cy="369332"/>
          </a:xfrm>
          <a:prstGeom prst="rect">
            <a:avLst/>
          </a:prstGeom>
          <a:noFill/>
        </p:spPr>
        <p:txBody>
          <a:bodyPr wrap="square" rtlCol="0">
            <a:spAutoFit/>
          </a:bodyPr>
          <a:lstStyle/>
          <a:p>
            <a:r>
              <a:rPr lang="it-IT" b="1" dirty="0">
                <a:solidFill>
                  <a:schemeClr val="bg1"/>
                </a:solidFill>
                <a:latin typeface="Century Gothic" panose="020B0502020202020204" pitchFamily="34" charset="0"/>
              </a:rPr>
              <a:t>Mobile Forensics</a:t>
            </a:r>
          </a:p>
        </p:txBody>
      </p:sp>
      <p:sp>
        <p:nvSpPr>
          <p:cNvPr id="6" name="CasellaDiTesto 5">
            <a:extLst>
              <a:ext uri="{FF2B5EF4-FFF2-40B4-BE49-F238E27FC236}">
                <a16:creationId xmlns:a16="http://schemas.microsoft.com/office/drawing/2014/main" id="{9A5D7CAD-32C6-4F5A-8343-E85D94D4DF5E}"/>
              </a:ext>
            </a:extLst>
          </p:cNvPr>
          <p:cNvSpPr txBox="1"/>
          <p:nvPr/>
        </p:nvSpPr>
        <p:spPr>
          <a:xfrm>
            <a:off x="1899138" y="5497326"/>
            <a:ext cx="8393724" cy="523220"/>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Infine, vale la pena notare che l'area dell'informatica mobile è strettamente correlata al cloud e all'Internet of Things.</a:t>
            </a:r>
          </a:p>
        </p:txBody>
      </p:sp>
      <p:sp>
        <p:nvSpPr>
          <p:cNvPr id="2" name="Segnaposto numero diapositiva 1">
            <a:extLst>
              <a:ext uri="{FF2B5EF4-FFF2-40B4-BE49-F238E27FC236}">
                <a16:creationId xmlns:a16="http://schemas.microsoft.com/office/drawing/2014/main" id="{73855593-B731-4C87-9842-8D31DBA34844}"/>
              </a:ext>
            </a:extLst>
          </p:cNvPr>
          <p:cNvSpPr>
            <a:spLocks noGrp="1"/>
          </p:cNvSpPr>
          <p:nvPr>
            <p:ph type="sldNum" sz="quarter" idx="12"/>
          </p:nvPr>
        </p:nvSpPr>
        <p:spPr/>
        <p:txBody>
          <a:bodyPr/>
          <a:lstStyle/>
          <a:p>
            <a:fld id="{86ECCFAB-3752-46D0-A66C-8286CDEEC2C9}" type="slidenum">
              <a:rPr lang="it-IT" smtClean="0"/>
              <a:t>82</a:t>
            </a:fld>
            <a:endParaRPr lang="it-IT"/>
          </a:p>
        </p:txBody>
      </p:sp>
    </p:spTree>
    <p:extLst>
      <p:ext uri="{BB962C8B-B14F-4D97-AF65-F5344CB8AC3E}">
        <p14:creationId xmlns:p14="http://schemas.microsoft.com/office/powerpoint/2010/main" val="3529986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899138" y="1160618"/>
            <a:ext cx="8393724" cy="738664"/>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Per quanto ne sappiamo, non ci sono molti articoli sul tema della Cloud forensics sulla privacy. Al giorno d’oggi esistono fondamentalmente due soluzioni che forniscono tecniche crittografiche per limitare l'accesso a dati e risorse nel cloud.</a:t>
            </a: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5098510" y="714343"/>
            <a:ext cx="1994979" cy="369332"/>
          </a:xfrm>
          <a:prstGeom prst="rect">
            <a:avLst/>
          </a:prstGeom>
          <a:noFill/>
        </p:spPr>
        <p:txBody>
          <a:bodyPr wrap="square" rtlCol="0">
            <a:spAutoFit/>
          </a:bodyPr>
          <a:lstStyle/>
          <a:p>
            <a:r>
              <a:rPr lang="it-IT" b="1" dirty="0">
                <a:solidFill>
                  <a:schemeClr val="bg1"/>
                </a:solidFill>
                <a:latin typeface="Century Gothic" panose="020B0502020202020204" pitchFamily="34" charset="0"/>
              </a:rPr>
              <a:t>Cloud Forensics</a:t>
            </a:r>
          </a:p>
        </p:txBody>
      </p:sp>
      <p:sp>
        <p:nvSpPr>
          <p:cNvPr id="7" name="CasellaDiTesto 6">
            <a:extLst>
              <a:ext uri="{FF2B5EF4-FFF2-40B4-BE49-F238E27FC236}">
                <a16:creationId xmlns:a16="http://schemas.microsoft.com/office/drawing/2014/main" id="{1007BC57-2812-4978-A878-1E149209A04A}"/>
              </a:ext>
            </a:extLst>
          </p:cNvPr>
          <p:cNvSpPr txBox="1"/>
          <p:nvPr/>
        </p:nvSpPr>
        <p:spPr>
          <a:xfrm>
            <a:off x="1899138" y="5045055"/>
            <a:ext cx="8393724" cy="1200329"/>
          </a:xfrm>
          <a:prstGeom prst="rect">
            <a:avLst/>
          </a:prstGeom>
          <a:solidFill>
            <a:srgbClr val="070A0C"/>
          </a:solidFill>
        </p:spPr>
        <p:txBody>
          <a:bodyPr wrap="square" rtlCol="0">
            <a:spAutoFit/>
          </a:bodyPr>
          <a:lstStyle/>
          <a:p>
            <a:pPr algn="ctr"/>
            <a:r>
              <a:rPr lang="it-IT" sz="1200" dirty="0">
                <a:solidFill>
                  <a:schemeClr val="bg1"/>
                </a:solidFill>
                <a:latin typeface="Century Gothic" panose="020B0502020202020204" pitchFamily="34" charset="0"/>
              </a:rPr>
              <a:t>Lo schema è basato sulla condivisione segreta e sui codici di autenticazione dei messaggi, per fornire una registrazione affidabile degli eventi cloud per indagini forensi. Lo schema è riassunto cosi:</a:t>
            </a:r>
          </a:p>
          <a:p>
            <a:pPr marL="171450" indent="-171450" algn="ctr">
              <a:buFont typeface="Arial" panose="020B0604020202020204" pitchFamily="34" charset="0"/>
              <a:buChar char="•"/>
            </a:pPr>
            <a:r>
              <a:rPr lang="it-IT" sz="1200" dirty="0">
                <a:solidFill>
                  <a:schemeClr val="bg1"/>
                </a:solidFill>
                <a:latin typeface="Century Gothic" panose="020B0502020202020204" pitchFamily="34" charset="0"/>
              </a:rPr>
              <a:t>Esistenza di uno o più server di registrazione</a:t>
            </a:r>
          </a:p>
          <a:p>
            <a:pPr marL="171450" indent="-171450" algn="ctr">
              <a:buFont typeface="Arial" panose="020B0604020202020204" pitchFamily="34" charset="0"/>
              <a:buChar char="•"/>
            </a:pPr>
            <a:r>
              <a:rPr lang="it-IT" sz="1200" dirty="0">
                <a:solidFill>
                  <a:schemeClr val="bg1"/>
                </a:solidFill>
                <a:latin typeface="Century Gothic" panose="020B0502020202020204" pitchFamily="34" charset="0"/>
              </a:rPr>
              <a:t>Dati di registro accompagnati da un codice di autenticazione</a:t>
            </a:r>
          </a:p>
          <a:p>
            <a:pPr marL="171450" indent="-171450" algn="ctr">
              <a:buFont typeface="Arial" panose="020B0604020202020204" pitchFamily="34" charset="0"/>
              <a:buChar char="•"/>
            </a:pPr>
            <a:r>
              <a:rPr lang="it-IT" sz="1200" dirty="0">
                <a:solidFill>
                  <a:schemeClr val="bg1"/>
                </a:solidFill>
                <a:latin typeface="Century Gothic" panose="020B0502020202020204" pitchFamily="34" charset="0"/>
              </a:rPr>
              <a:t>Ogni evento del registro diviso in n pacchetti e diviso in computer casuali nel Cloud</a:t>
            </a:r>
          </a:p>
          <a:p>
            <a:pPr marL="171450" indent="-171450" algn="ctr">
              <a:buFont typeface="Arial" panose="020B0604020202020204" pitchFamily="34" charset="0"/>
              <a:buChar char="•"/>
            </a:pPr>
            <a:r>
              <a:rPr lang="it-IT" sz="1200" dirty="0">
                <a:solidFill>
                  <a:schemeClr val="bg1"/>
                </a:solidFill>
                <a:latin typeface="Century Gothic" panose="020B0502020202020204" pitchFamily="34" charset="0"/>
              </a:rPr>
              <a:t>Utilizzo di un Database immutabile</a:t>
            </a:r>
          </a:p>
        </p:txBody>
      </p:sp>
      <p:sp>
        <p:nvSpPr>
          <p:cNvPr id="2" name="Segnaposto numero diapositiva 1">
            <a:extLst>
              <a:ext uri="{FF2B5EF4-FFF2-40B4-BE49-F238E27FC236}">
                <a16:creationId xmlns:a16="http://schemas.microsoft.com/office/drawing/2014/main" id="{57BE0086-CBCB-474E-9637-DFA566A237B3}"/>
              </a:ext>
            </a:extLst>
          </p:cNvPr>
          <p:cNvSpPr>
            <a:spLocks noGrp="1"/>
          </p:cNvSpPr>
          <p:nvPr>
            <p:ph type="sldNum" sz="quarter" idx="12"/>
          </p:nvPr>
        </p:nvSpPr>
        <p:spPr/>
        <p:txBody>
          <a:bodyPr/>
          <a:lstStyle/>
          <a:p>
            <a:fld id="{86ECCFAB-3752-46D0-A66C-8286CDEEC2C9}" type="slidenum">
              <a:rPr lang="it-IT" smtClean="0"/>
              <a:t>83</a:t>
            </a:fld>
            <a:endParaRPr lang="it-IT"/>
          </a:p>
        </p:txBody>
      </p:sp>
    </p:spTree>
    <p:extLst>
      <p:ext uri="{BB962C8B-B14F-4D97-AF65-F5344CB8AC3E}">
        <p14:creationId xmlns:p14="http://schemas.microsoft.com/office/powerpoint/2010/main" val="1791529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899138" y="5196007"/>
            <a:ext cx="8393724" cy="1169551"/>
          </a:xfrm>
          <a:prstGeom prst="rect">
            <a:avLst/>
          </a:prstGeom>
          <a:solidFill>
            <a:srgbClr val="070A0C"/>
          </a:solidFill>
        </p:spPr>
        <p:txBody>
          <a:bodyPr wrap="square" rtlCol="0">
            <a:spAutoFit/>
          </a:bodyPr>
          <a:lstStyle/>
          <a:p>
            <a:pPr algn="ctr"/>
            <a:r>
              <a:rPr lang="it-IT" sz="1400" dirty="0">
                <a:solidFill>
                  <a:schemeClr val="bg1"/>
                </a:solidFill>
                <a:latin typeface="Century Gothic" panose="020B0502020202020204" pitchFamily="34" charset="0"/>
              </a:rPr>
              <a:t>Sebbene l</a:t>
            </a:r>
            <a:r>
              <a:rPr lang="it-IT" sz="1400" b="1" dirty="0">
                <a:solidFill>
                  <a:schemeClr val="bg1"/>
                </a:solidFill>
                <a:latin typeface="Century Gothic" panose="020B0502020202020204" pitchFamily="34" charset="0"/>
              </a:rPr>
              <a:t>’IoT-Forensics </a:t>
            </a:r>
            <a:r>
              <a:rPr lang="it-IT" sz="1400" dirty="0">
                <a:solidFill>
                  <a:schemeClr val="bg1"/>
                </a:solidFill>
                <a:latin typeface="Century Gothic" panose="020B0502020202020204" pitchFamily="34" charset="0"/>
              </a:rPr>
              <a:t>stia diventando un'area promettente di ricerca, ci sono pochissimi contributi che considerano la privacy in questo contesto.  </a:t>
            </a:r>
          </a:p>
          <a:p>
            <a:pPr algn="ctr"/>
            <a:r>
              <a:rPr lang="it-IT" sz="1400" dirty="0">
                <a:solidFill>
                  <a:schemeClr val="bg1"/>
                </a:solidFill>
                <a:latin typeface="Century Gothic" panose="020B0502020202020204" pitchFamily="34" charset="0"/>
              </a:rPr>
              <a:t>Uno dei più recenti contributi in IoT-Forensics attenti alla privacy riguarda il modello </a:t>
            </a:r>
            <a:r>
              <a:rPr lang="it-IT" sz="1400" b="1" dirty="0">
                <a:solidFill>
                  <a:schemeClr val="bg1"/>
                </a:solidFill>
                <a:latin typeface="Century Gothic" panose="020B0502020202020204" pitchFamily="34" charset="0"/>
              </a:rPr>
              <a:t>IoT-Forensics (PRoFIT) </a:t>
            </a:r>
            <a:r>
              <a:rPr lang="it-IT" sz="1400" dirty="0">
                <a:solidFill>
                  <a:schemeClr val="bg1"/>
                </a:solidFill>
                <a:latin typeface="Century Gothic" panose="020B0502020202020204" pitchFamily="34" charset="0"/>
              </a:rPr>
              <a:t>consapevole della privacy. Definendo una metodologia per integrare le proprietà della privacy durante le fasi di un modello forense adattato all’Internet of Things</a:t>
            </a: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5323979" y="714343"/>
            <a:ext cx="1544042" cy="369332"/>
          </a:xfrm>
          <a:prstGeom prst="rect">
            <a:avLst/>
          </a:prstGeom>
          <a:noFill/>
        </p:spPr>
        <p:txBody>
          <a:bodyPr wrap="square" rtlCol="0">
            <a:spAutoFit/>
          </a:bodyPr>
          <a:lstStyle/>
          <a:p>
            <a:r>
              <a:rPr lang="it-IT" b="1" dirty="0" err="1">
                <a:solidFill>
                  <a:schemeClr val="bg1"/>
                </a:solidFill>
                <a:latin typeface="Century Gothic" panose="020B0502020202020204" pitchFamily="34" charset="0"/>
              </a:rPr>
              <a:t>Iot</a:t>
            </a:r>
            <a:r>
              <a:rPr lang="it-IT" b="1" dirty="0">
                <a:solidFill>
                  <a:schemeClr val="bg1"/>
                </a:solidFill>
                <a:latin typeface="Century Gothic" panose="020B0502020202020204" pitchFamily="34" charset="0"/>
              </a:rPr>
              <a:t> Forensics</a:t>
            </a:r>
          </a:p>
        </p:txBody>
      </p:sp>
      <p:sp>
        <p:nvSpPr>
          <p:cNvPr id="2" name="Segnaposto numero diapositiva 1">
            <a:extLst>
              <a:ext uri="{FF2B5EF4-FFF2-40B4-BE49-F238E27FC236}">
                <a16:creationId xmlns:a16="http://schemas.microsoft.com/office/drawing/2014/main" id="{C7145E79-A7E4-41FE-AE5D-A20E74FEB918}"/>
              </a:ext>
            </a:extLst>
          </p:cNvPr>
          <p:cNvSpPr>
            <a:spLocks noGrp="1"/>
          </p:cNvSpPr>
          <p:nvPr>
            <p:ph type="sldNum" sz="quarter" idx="12"/>
          </p:nvPr>
        </p:nvSpPr>
        <p:spPr/>
        <p:txBody>
          <a:bodyPr/>
          <a:lstStyle/>
          <a:p>
            <a:fld id="{86ECCFAB-3752-46D0-A66C-8286CDEEC2C9}" type="slidenum">
              <a:rPr lang="it-IT" smtClean="0"/>
              <a:t>84</a:t>
            </a:fld>
            <a:endParaRPr lang="it-IT"/>
          </a:p>
        </p:txBody>
      </p:sp>
    </p:spTree>
    <p:extLst>
      <p:ext uri="{BB962C8B-B14F-4D97-AF65-F5344CB8AC3E}">
        <p14:creationId xmlns:p14="http://schemas.microsoft.com/office/powerpoint/2010/main" val="3803822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899138" y="1160618"/>
            <a:ext cx="8393724" cy="1015663"/>
          </a:xfrm>
          <a:prstGeom prst="rect">
            <a:avLst/>
          </a:prstGeom>
          <a:solidFill>
            <a:srgbClr val="070A0C"/>
          </a:solidFill>
        </p:spPr>
        <p:txBody>
          <a:bodyPr wrap="square" rtlCol="0">
            <a:spAutoFit/>
          </a:bodyPr>
          <a:lstStyle/>
          <a:p>
            <a:pPr algn="ctr"/>
            <a:r>
              <a:rPr lang="it-IT" sz="1200" dirty="0">
                <a:solidFill>
                  <a:schemeClr val="bg1"/>
                </a:solidFill>
                <a:latin typeface="Century Gothic" panose="020B0502020202020204" pitchFamily="34" charset="0"/>
              </a:rPr>
              <a:t>Sebbene l</a:t>
            </a:r>
            <a:r>
              <a:rPr lang="it-IT" sz="1200" b="1" dirty="0">
                <a:solidFill>
                  <a:schemeClr val="bg1"/>
                </a:solidFill>
                <a:latin typeface="Century Gothic" panose="020B0502020202020204" pitchFamily="34" charset="0"/>
              </a:rPr>
              <a:t>’IoT-Forensics </a:t>
            </a:r>
            <a:r>
              <a:rPr lang="it-IT" sz="1200" dirty="0">
                <a:solidFill>
                  <a:schemeClr val="bg1"/>
                </a:solidFill>
                <a:latin typeface="Century Gothic" panose="020B0502020202020204" pitchFamily="34" charset="0"/>
              </a:rPr>
              <a:t>stia diventando un'area promettente di ricerca, ci sono pochissimi contributi che considerano la privacy in questo contesto.  </a:t>
            </a:r>
          </a:p>
          <a:p>
            <a:pPr algn="ctr"/>
            <a:r>
              <a:rPr lang="it-IT" sz="1200" dirty="0">
                <a:solidFill>
                  <a:schemeClr val="bg1"/>
                </a:solidFill>
                <a:latin typeface="Century Gothic" panose="020B0502020202020204" pitchFamily="34" charset="0"/>
              </a:rPr>
              <a:t>Uno dei più recenti contributi in IoT-Forensics attenti alla privacy riguarda il modello </a:t>
            </a:r>
            <a:r>
              <a:rPr lang="it-IT" sz="1200" b="1" dirty="0">
                <a:solidFill>
                  <a:schemeClr val="bg1"/>
                </a:solidFill>
                <a:latin typeface="Century Gothic" panose="020B0502020202020204" pitchFamily="34" charset="0"/>
              </a:rPr>
              <a:t>IoT-Forensics (PRoFIT) </a:t>
            </a:r>
            <a:r>
              <a:rPr lang="it-IT" sz="1200" dirty="0">
                <a:solidFill>
                  <a:schemeClr val="bg1"/>
                </a:solidFill>
                <a:latin typeface="Century Gothic" panose="020B0502020202020204" pitchFamily="34" charset="0"/>
              </a:rPr>
              <a:t>consapevole della privacy. Definendo una metodologia per integrare le proprietà della privacy durante le fasi di un modello forense adattato all’Internet of Things</a:t>
            </a: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5323979" y="714343"/>
            <a:ext cx="1544042" cy="369332"/>
          </a:xfrm>
          <a:prstGeom prst="rect">
            <a:avLst/>
          </a:prstGeom>
          <a:noFill/>
        </p:spPr>
        <p:txBody>
          <a:bodyPr wrap="square" rtlCol="0">
            <a:spAutoFit/>
          </a:bodyPr>
          <a:lstStyle/>
          <a:p>
            <a:r>
              <a:rPr lang="it-IT" b="1" dirty="0" err="1">
                <a:solidFill>
                  <a:schemeClr val="bg1"/>
                </a:solidFill>
                <a:latin typeface="Century Gothic" panose="020B0502020202020204" pitchFamily="34" charset="0"/>
              </a:rPr>
              <a:t>Iot</a:t>
            </a:r>
            <a:r>
              <a:rPr lang="it-IT" b="1" dirty="0">
                <a:solidFill>
                  <a:schemeClr val="bg1"/>
                </a:solidFill>
                <a:latin typeface="Century Gothic" panose="020B0502020202020204" pitchFamily="34" charset="0"/>
              </a:rPr>
              <a:t> Forensics</a:t>
            </a:r>
          </a:p>
        </p:txBody>
      </p:sp>
      <p:sp>
        <p:nvSpPr>
          <p:cNvPr id="6" name="CasellaDiTesto 5">
            <a:extLst>
              <a:ext uri="{FF2B5EF4-FFF2-40B4-BE49-F238E27FC236}">
                <a16:creationId xmlns:a16="http://schemas.microsoft.com/office/drawing/2014/main" id="{2B9ABBD2-805A-4F78-AC5E-B212BACB1165}"/>
              </a:ext>
            </a:extLst>
          </p:cNvPr>
          <p:cNvSpPr txBox="1"/>
          <p:nvPr/>
        </p:nvSpPr>
        <p:spPr>
          <a:xfrm>
            <a:off x="1899138" y="5127994"/>
            <a:ext cx="8393724" cy="1015663"/>
          </a:xfrm>
          <a:prstGeom prst="rect">
            <a:avLst/>
          </a:prstGeom>
          <a:solidFill>
            <a:srgbClr val="070A0C"/>
          </a:solidFill>
        </p:spPr>
        <p:txBody>
          <a:bodyPr wrap="square" rtlCol="0">
            <a:spAutoFit/>
          </a:bodyPr>
          <a:lstStyle/>
          <a:p>
            <a:pPr algn="ctr"/>
            <a:r>
              <a:rPr lang="it-IT" sz="1200" dirty="0">
                <a:solidFill>
                  <a:schemeClr val="bg1"/>
                </a:solidFill>
                <a:latin typeface="Century Gothic" panose="020B0502020202020204" pitchFamily="34" charset="0"/>
              </a:rPr>
              <a:t>Questa metodologia incoraggia gli utenti a collaborare come testimoni in un'indagine digitale condividendo le loro prove digitali. La metodologia consente agli utenti di collaborare volontariamente con il pieno controllo dei dati forniti all’investigatore. Questo tipo di soluzione è interessante per promuovere gli approcci cooperativi nel contesto di un'indagine digitale sull'IoT. In questo documento , è stato fornito un caso di studio per aiutare a comprendere la convergenza tra privacy e digital forensics in scenari nuovi e stimolanti.</a:t>
            </a:r>
          </a:p>
        </p:txBody>
      </p:sp>
      <p:sp>
        <p:nvSpPr>
          <p:cNvPr id="2" name="Segnaposto numero diapositiva 1">
            <a:extLst>
              <a:ext uri="{FF2B5EF4-FFF2-40B4-BE49-F238E27FC236}">
                <a16:creationId xmlns:a16="http://schemas.microsoft.com/office/drawing/2014/main" id="{A96CF5A5-384B-4907-85B2-5FA4EF6DDBC6}"/>
              </a:ext>
            </a:extLst>
          </p:cNvPr>
          <p:cNvSpPr>
            <a:spLocks noGrp="1"/>
          </p:cNvSpPr>
          <p:nvPr>
            <p:ph type="sldNum" sz="quarter" idx="12"/>
          </p:nvPr>
        </p:nvSpPr>
        <p:spPr/>
        <p:txBody>
          <a:bodyPr/>
          <a:lstStyle/>
          <a:p>
            <a:fld id="{86ECCFAB-3752-46D0-A66C-8286CDEEC2C9}" type="slidenum">
              <a:rPr lang="it-IT" smtClean="0"/>
              <a:t>85</a:t>
            </a:fld>
            <a:endParaRPr lang="it-IT"/>
          </a:p>
        </p:txBody>
      </p:sp>
    </p:spTree>
    <p:extLst>
      <p:ext uri="{BB962C8B-B14F-4D97-AF65-F5344CB8AC3E}">
        <p14:creationId xmlns:p14="http://schemas.microsoft.com/office/powerpoint/2010/main" val="1195537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64" name="Rectangle 134">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ino Sorbillo – Pizzerie Sorbillo | Doc Italy">
            <a:extLst>
              <a:ext uri="{FF2B5EF4-FFF2-40B4-BE49-F238E27FC236}">
                <a16:creationId xmlns:a16="http://schemas.microsoft.com/office/drawing/2014/main" id="{5D9DFEEE-7E9D-4A0F-B330-B6D4CD0900CA}"/>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31128" r="-1" b="23590"/>
          <a:stretch/>
        </p:blipFill>
        <p:spPr bwMode="auto">
          <a:xfrm>
            <a:off x="2"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40965"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66"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CasellaDiTesto 16">
            <a:extLst>
              <a:ext uri="{FF2B5EF4-FFF2-40B4-BE49-F238E27FC236}">
                <a16:creationId xmlns:a16="http://schemas.microsoft.com/office/drawing/2014/main" id="{CB8DC7FE-DC5A-4BB8-AC5F-6E88103DD899}"/>
              </a:ext>
            </a:extLst>
          </p:cNvPr>
          <p:cNvSpPr txBox="1"/>
          <p:nvPr/>
        </p:nvSpPr>
        <p:spPr>
          <a:xfrm>
            <a:off x="1086455" y="64977"/>
            <a:ext cx="10019089" cy="769441"/>
          </a:xfrm>
          <a:prstGeom prst="rect">
            <a:avLst/>
          </a:prstGeom>
          <a:solidFill>
            <a:srgbClr val="00105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18" name="CasellaDiTesto 17">
            <a:extLst>
              <a:ext uri="{FF2B5EF4-FFF2-40B4-BE49-F238E27FC236}">
                <a16:creationId xmlns:a16="http://schemas.microsoft.com/office/drawing/2014/main" id="{21E0A1E1-F7CC-4CB4-ACFF-A96EA3D8D644}"/>
              </a:ext>
            </a:extLst>
          </p:cNvPr>
          <p:cNvSpPr txBox="1"/>
          <p:nvPr/>
        </p:nvSpPr>
        <p:spPr>
          <a:xfrm>
            <a:off x="4703780" y="812093"/>
            <a:ext cx="2784438" cy="369332"/>
          </a:xfrm>
          <a:prstGeom prst="rect">
            <a:avLst/>
          </a:prstGeom>
          <a:solidFill>
            <a:srgbClr val="00105C"/>
          </a:solidFill>
        </p:spPr>
        <p:txBody>
          <a:bodyPr wrap="square" rtlCol="0">
            <a:spAutoFit/>
          </a:bodyPr>
          <a:lstStyle/>
          <a:p>
            <a:r>
              <a:rPr lang="it-IT" b="1" dirty="0" err="1">
                <a:solidFill>
                  <a:prstClr val="white"/>
                </a:solidFill>
                <a:latin typeface="Century Gothic" panose="020B0502020202020204" pitchFamily="34" charset="0"/>
              </a:rPr>
              <a:t>Iot</a:t>
            </a:r>
            <a:r>
              <a:rPr lang="it-IT" b="1" dirty="0">
                <a:solidFill>
                  <a:prstClr val="white"/>
                </a:solidFill>
                <a:latin typeface="Century Gothic" panose="020B0502020202020204" pitchFamily="34" charset="0"/>
              </a:rPr>
              <a:t> Forensics: scenario</a:t>
            </a:r>
          </a:p>
        </p:txBody>
      </p:sp>
      <p:sp>
        <p:nvSpPr>
          <p:cNvPr id="21" name="CasellaDiTesto 20">
            <a:extLst>
              <a:ext uri="{FF2B5EF4-FFF2-40B4-BE49-F238E27FC236}">
                <a16:creationId xmlns:a16="http://schemas.microsoft.com/office/drawing/2014/main" id="{4EA57614-6DD4-4C6B-9287-02C781EB9B1F}"/>
              </a:ext>
            </a:extLst>
          </p:cNvPr>
          <p:cNvSpPr txBox="1"/>
          <p:nvPr/>
        </p:nvSpPr>
        <p:spPr>
          <a:xfrm>
            <a:off x="2711820" y="2526696"/>
            <a:ext cx="8393724" cy="2462213"/>
          </a:xfrm>
          <a:prstGeom prst="rect">
            <a:avLst/>
          </a:prstGeom>
          <a:solidFill>
            <a:srgbClr val="00105C"/>
          </a:solidFill>
        </p:spPr>
        <p:txBody>
          <a:bodyPr wrap="square" rtlCol="0">
            <a:spAutoFit/>
          </a:bodyPr>
          <a:lstStyle/>
          <a:p>
            <a:pPr algn="ctr"/>
            <a:r>
              <a:rPr lang="it-IT" sz="1400" dirty="0"/>
              <a:t>In questo scenario, l'utente in possesso di una testimonianza digitale di nome Bob avvia un'indagine digitale utilizzando il proprio dispositivo durante una cena in un ristorante intelligente dotato di dispositivi IoT  sia di proprietà del ristorante (ad es. Forno intelligente, finestre intelligenti ) che dei clienti (ad es. smart watch). Nel ristorante coesistono dispositivi IoT personali e non personali. Per condurre un'indagine digitale, il dispositivo di Bob deve informare Bob sulle procedure di Digital forensics che saranno necessarie per acquisire le proprie prove digitali dall'ambiente. Inoltre, il dispositivo di Bob deve chiedere la collaborazione con il resto dei dispositivi IoT nel ristorante che sono gestiti da un responsabile (il Maître), che deve essere d'accordo con le richieste. Inoltre, il Maître avrà il diritto di conoscere lo stato dei dati che sono stati forniti all'investigatore digitale e può richiedere la revoca di tali diritti in qualsiasi momento. In questo caso di studio, è possibile determinare la fonte di software dannoso che potrebbe aver interessato più clienti nel ristorante. Il responsabile del ristorante, il Maître, collabora alle indagini e ciò consente di identificare l'origine del problema e prevenire anche incidenti futuri. </a:t>
            </a:r>
          </a:p>
        </p:txBody>
      </p:sp>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l="18169" r="18172" b="4"/>
          <a:stretch/>
        </p:blipFill>
        <p:spPr bwMode="auto">
          <a:xfrm>
            <a:off x="933974" y="911082"/>
            <a:ext cx="2034550" cy="1797684"/>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noFill/>
          <a:ln w="63500">
            <a:solidFill>
              <a:schemeClr val="tx1">
                <a:alpha val="80000"/>
              </a:schemeClr>
            </a:solidFill>
          </a:ln>
          <a:extLst>
            <a:ext uri="{909E8E84-426E-40DD-AFC4-6F175D3DCCD1}">
              <a14:hiddenFill xmlns:a14="http://schemas.microsoft.com/office/drawing/2010/main">
                <a:solidFill>
                  <a:srgbClr val="FFFFFF"/>
                </a:solidFill>
              </a14:hiddenFill>
            </a:ext>
          </a:extLst>
        </p:spPr>
      </p:pic>
      <p:sp>
        <p:nvSpPr>
          <p:cNvPr id="2" name="Segnaposto numero diapositiva 1">
            <a:extLst>
              <a:ext uri="{FF2B5EF4-FFF2-40B4-BE49-F238E27FC236}">
                <a16:creationId xmlns:a16="http://schemas.microsoft.com/office/drawing/2014/main" id="{F88576C1-C66C-4849-B8ED-A6279B2AA2DB}"/>
              </a:ext>
            </a:extLst>
          </p:cNvPr>
          <p:cNvSpPr>
            <a:spLocks noGrp="1"/>
          </p:cNvSpPr>
          <p:nvPr>
            <p:ph type="sldNum" sz="quarter" idx="12"/>
          </p:nvPr>
        </p:nvSpPr>
        <p:spPr/>
        <p:txBody>
          <a:bodyPr/>
          <a:lstStyle/>
          <a:p>
            <a:fld id="{86ECCFAB-3752-46D0-A66C-8286CDEEC2C9}" type="slidenum">
              <a:rPr lang="it-IT" smtClean="0"/>
              <a:t>86</a:t>
            </a:fld>
            <a:endParaRPr lang="it-IT"/>
          </a:p>
        </p:txBody>
      </p:sp>
    </p:spTree>
    <p:extLst>
      <p:ext uri="{BB962C8B-B14F-4D97-AF65-F5344CB8AC3E}">
        <p14:creationId xmlns:p14="http://schemas.microsoft.com/office/powerpoint/2010/main" val="80074091"/>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rivacy” Doesn't Equal “Security” | Corporate Compliance Insights">
            <a:extLst>
              <a:ext uri="{FF2B5EF4-FFF2-40B4-BE49-F238E27FC236}">
                <a16:creationId xmlns:a16="http://schemas.microsoft.com/office/drawing/2014/main" id="{E28592F8-892F-4518-8CF0-A984AA60A2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1000"/>
                    </a14:imgEffect>
                    <a14:imgEffect>
                      <a14:brightnessContrast bright="-18000"/>
                    </a14:imgEffect>
                  </a14:imgLayer>
                </a14:imgProps>
              </a:ex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22BD5A79-8EAB-4733-9CC7-D718850EF331}"/>
              </a:ext>
            </a:extLst>
          </p:cNvPr>
          <p:cNvSpPr txBox="1"/>
          <p:nvPr/>
        </p:nvSpPr>
        <p:spPr>
          <a:xfrm>
            <a:off x="1086459" y="129568"/>
            <a:ext cx="10019089" cy="769441"/>
          </a:xfrm>
          <a:prstGeom prst="rect">
            <a:avLst/>
          </a:prstGeom>
          <a:solidFill>
            <a:srgbClr val="070A0C"/>
          </a:solidFill>
          <a:ln>
            <a:noFill/>
          </a:ln>
        </p:spPr>
        <p:txBody>
          <a:bodyPr wrap="none" rtlCol="0">
            <a:spAutoFit/>
          </a:bodyPr>
          <a:lstStyle/>
          <a:p>
            <a:pPr algn="ctr">
              <a:defRPr/>
            </a:pPr>
            <a:r>
              <a:rPr lang="it-IT" sz="4400" b="1" kern="0" dirty="0">
                <a:solidFill>
                  <a:prstClr val="white"/>
                </a:solidFill>
                <a:latin typeface="Century Gothic" panose="020B0502020202020204" pitchFamily="34" charset="0"/>
              </a:rPr>
              <a:t>Oltre Computer e Network Forensics</a:t>
            </a:r>
          </a:p>
        </p:txBody>
      </p:sp>
      <p:sp>
        <p:nvSpPr>
          <p:cNvPr id="9" name="CasellaDiTesto 8">
            <a:extLst>
              <a:ext uri="{FF2B5EF4-FFF2-40B4-BE49-F238E27FC236}">
                <a16:creationId xmlns:a16="http://schemas.microsoft.com/office/drawing/2014/main" id="{B3D15E67-0A54-4CF7-B4C2-12F72FB49249}"/>
              </a:ext>
            </a:extLst>
          </p:cNvPr>
          <p:cNvSpPr txBox="1"/>
          <p:nvPr/>
        </p:nvSpPr>
        <p:spPr>
          <a:xfrm>
            <a:off x="1899138" y="1160618"/>
            <a:ext cx="8393724" cy="646331"/>
          </a:xfrm>
          <a:prstGeom prst="rect">
            <a:avLst/>
          </a:prstGeom>
          <a:solidFill>
            <a:srgbClr val="070A0C"/>
          </a:solidFill>
        </p:spPr>
        <p:txBody>
          <a:bodyPr wrap="square" rtlCol="0">
            <a:spAutoFit/>
          </a:bodyPr>
          <a:lstStyle/>
          <a:p>
            <a:pPr algn="ctr"/>
            <a:r>
              <a:rPr lang="it-IT" sz="1200" dirty="0">
                <a:solidFill>
                  <a:schemeClr val="bg1"/>
                </a:solidFill>
                <a:latin typeface="Century Gothic" panose="020B0502020202020204" pitchFamily="34" charset="0"/>
              </a:rPr>
              <a:t> </a:t>
            </a:r>
            <a:r>
              <a:rPr lang="it-IT" sz="1200" dirty="0" err="1">
                <a:solidFill>
                  <a:schemeClr val="bg1"/>
                </a:solidFill>
                <a:latin typeface="Century Gothic" panose="020B0502020202020204" pitchFamily="34" charset="0"/>
              </a:rPr>
              <a:t>lnfine</a:t>
            </a:r>
            <a:r>
              <a:rPr lang="it-IT" sz="1200" dirty="0">
                <a:solidFill>
                  <a:schemeClr val="bg1"/>
                </a:solidFill>
                <a:latin typeface="Century Gothic" panose="020B0502020202020204" pitchFamily="34" charset="0"/>
              </a:rPr>
              <a:t> posso affermare che la cooperazione delle persone e dei loro dispositivi personali può essere sempre più necessaria nelle indagini digitali. Questo può essere abbastanza simile a un social network, nel senso che molte persone possono essere coinvolte nella stessa indagine digitale.</a:t>
            </a:r>
          </a:p>
        </p:txBody>
      </p:sp>
      <p:sp>
        <p:nvSpPr>
          <p:cNvPr id="4" name="CasellaDiTesto 3">
            <a:extLst>
              <a:ext uri="{FF2B5EF4-FFF2-40B4-BE49-F238E27FC236}">
                <a16:creationId xmlns:a16="http://schemas.microsoft.com/office/drawing/2014/main" id="{AD89657B-E0B7-4ADD-859E-89419F6D3AA8}"/>
              </a:ext>
            </a:extLst>
          </p:cNvPr>
          <p:cNvSpPr txBox="1"/>
          <p:nvPr/>
        </p:nvSpPr>
        <p:spPr>
          <a:xfrm>
            <a:off x="5323979" y="714343"/>
            <a:ext cx="1544042" cy="369332"/>
          </a:xfrm>
          <a:prstGeom prst="rect">
            <a:avLst/>
          </a:prstGeom>
          <a:noFill/>
        </p:spPr>
        <p:txBody>
          <a:bodyPr wrap="square" rtlCol="0">
            <a:spAutoFit/>
          </a:bodyPr>
          <a:lstStyle/>
          <a:p>
            <a:r>
              <a:rPr lang="it-IT" b="1" dirty="0" err="1">
                <a:solidFill>
                  <a:schemeClr val="bg1"/>
                </a:solidFill>
                <a:latin typeface="Century Gothic" panose="020B0502020202020204" pitchFamily="34" charset="0"/>
              </a:rPr>
              <a:t>Iot</a:t>
            </a:r>
            <a:r>
              <a:rPr lang="it-IT" b="1" dirty="0">
                <a:solidFill>
                  <a:schemeClr val="bg1"/>
                </a:solidFill>
                <a:latin typeface="Century Gothic" panose="020B0502020202020204" pitchFamily="34" charset="0"/>
              </a:rPr>
              <a:t> Forensics</a:t>
            </a:r>
          </a:p>
        </p:txBody>
      </p:sp>
      <p:sp>
        <p:nvSpPr>
          <p:cNvPr id="2" name="Segnaposto numero diapositiva 1">
            <a:extLst>
              <a:ext uri="{FF2B5EF4-FFF2-40B4-BE49-F238E27FC236}">
                <a16:creationId xmlns:a16="http://schemas.microsoft.com/office/drawing/2014/main" id="{E6D88046-18E7-474A-BE2B-3102C750F591}"/>
              </a:ext>
            </a:extLst>
          </p:cNvPr>
          <p:cNvSpPr>
            <a:spLocks noGrp="1"/>
          </p:cNvSpPr>
          <p:nvPr>
            <p:ph type="sldNum" sz="quarter" idx="12"/>
          </p:nvPr>
        </p:nvSpPr>
        <p:spPr/>
        <p:txBody>
          <a:bodyPr/>
          <a:lstStyle/>
          <a:p>
            <a:fld id="{86ECCFAB-3752-46D0-A66C-8286CDEEC2C9}" type="slidenum">
              <a:rPr lang="it-IT" smtClean="0"/>
              <a:t>87</a:t>
            </a:fld>
            <a:endParaRPr lang="it-IT"/>
          </a:p>
        </p:txBody>
      </p:sp>
    </p:spTree>
    <p:extLst>
      <p:ext uri="{BB962C8B-B14F-4D97-AF65-F5344CB8AC3E}">
        <p14:creationId xmlns:p14="http://schemas.microsoft.com/office/powerpoint/2010/main" val="3257945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ircuito, computer, tastiera&#10;&#10;Descrizione generata automaticamente">
            <a:extLst>
              <a:ext uri="{FF2B5EF4-FFF2-40B4-BE49-F238E27FC236}">
                <a16:creationId xmlns:a16="http://schemas.microsoft.com/office/drawing/2014/main" id="{08B204E2-4C25-4F70-A309-FFDD83429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asellaDiTesto 5">
            <a:extLst>
              <a:ext uri="{FF2B5EF4-FFF2-40B4-BE49-F238E27FC236}">
                <a16:creationId xmlns:a16="http://schemas.microsoft.com/office/drawing/2014/main" id="{75ABDE73-FFE8-449A-A7BF-F9EA7CA808A5}"/>
              </a:ext>
            </a:extLst>
          </p:cNvPr>
          <p:cNvSpPr txBox="1"/>
          <p:nvPr/>
        </p:nvSpPr>
        <p:spPr>
          <a:xfrm>
            <a:off x="4409481" y="3044279"/>
            <a:ext cx="3373039" cy="769441"/>
          </a:xfrm>
          <a:prstGeom prst="rect">
            <a:avLst/>
          </a:prstGeom>
          <a:solidFill>
            <a:schemeClr val="tx1"/>
          </a:solidFill>
          <a:ln>
            <a:solidFill>
              <a:srgbClr val="78FCA9"/>
            </a:solidFill>
          </a:ln>
        </p:spPr>
        <p:txBody>
          <a:bodyPr wrap="none" rtlCol="0">
            <a:spAutoFit/>
          </a:bodyPr>
          <a:lstStyle/>
          <a:p>
            <a:pPr algn="ctr"/>
            <a:r>
              <a:rPr lang="it-IT" sz="4400" b="1" dirty="0">
                <a:solidFill>
                  <a:srgbClr val="78FCA9"/>
                </a:solidFill>
                <a:latin typeface="Century Gothic" panose="020B0502020202020204" pitchFamily="34" charset="0"/>
              </a:rPr>
              <a:t>Conclusioni</a:t>
            </a:r>
          </a:p>
        </p:txBody>
      </p:sp>
      <p:sp>
        <p:nvSpPr>
          <p:cNvPr id="2" name="Segnaposto numero diapositiva 1">
            <a:extLst>
              <a:ext uri="{FF2B5EF4-FFF2-40B4-BE49-F238E27FC236}">
                <a16:creationId xmlns:a16="http://schemas.microsoft.com/office/drawing/2014/main" id="{C7CFF7BC-EE8B-4CEF-9A9E-162164D0BA3F}"/>
              </a:ext>
            </a:extLst>
          </p:cNvPr>
          <p:cNvSpPr>
            <a:spLocks noGrp="1"/>
          </p:cNvSpPr>
          <p:nvPr>
            <p:ph type="sldNum" sz="quarter" idx="12"/>
          </p:nvPr>
        </p:nvSpPr>
        <p:spPr/>
        <p:txBody>
          <a:bodyPr/>
          <a:lstStyle/>
          <a:p>
            <a:fld id="{86ECCFAB-3752-46D0-A66C-8286CDEEC2C9}" type="slidenum">
              <a:rPr lang="it-IT" smtClean="0"/>
              <a:t>88</a:t>
            </a:fld>
            <a:endParaRPr lang="it-IT"/>
          </a:p>
        </p:txBody>
      </p:sp>
    </p:spTree>
    <p:extLst>
      <p:ext uri="{BB962C8B-B14F-4D97-AF65-F5344CB8AC3E}">
        <p14:creationId xmlns:p14="http://schemas.microsoft.com/office/powerpoint/2010/main" val="3898137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ircuito, computer, tastiera&#10;&#10;Descrizione generata automaticamente">
            <a:extLst>
              <a:ext uri="{FF2B5EF4-FFF2-40B4-BE49-F238E27FC236}">
                <a16:creationId xmlns:a16="http://schemas.microsoft.com/office/drawing/2014/main" id="{08B204E2-4C25-4F70-A309-FFDD83429240}"/>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asellaDiTesto 5">
            <a:extLst>
              <a:ext uri="{FF2B5EF4-FFF2-40B4-BE49-F238E27FC236}">
                <a16:creationId xmlns:a16="http://schemas.microsoft.com/office/drawing/2014/main" id="{75ABDE73-FFE8-449A-A7BF-F9EA7CA808A5}"/>
              </a:ext>
            </a:extLst>
          </p:cNvPr>
          <p:cNvSpPr txBox="1"/>
          <p:nvPr/>
        </p:nvSpPr>
        <p:spPr>
          <a:xfrm>
            <a:off x="4409479" y="182145"/>
            <a:ext cx="3373039" cy="769441"/>
          </a:xfrm>
          <a:prstGeom prst="rect">
            <a:avLst/>
          </a:prstGeom>
          <a:solidFill>
            <a:schemeClr val="tx1"/>
          </a:solidFill>
          <a:ln>
            <a:solidFill>
              <a:srgbClr val="78FCA9"/>
            </a:solidFill>
          </a:ln>
        </p:spPr>
        <p:txBody>
          <a:bodyPr wrap="none" rtlCol="0">
            <a:spAutoFit/>
          </a:bodyPr>
          <a:lstStyle/>
          <a:p>
            <a:pPr algn="ctr"/>
            <a:r>
              <a:rPr lang="it-IT" sz="4400" b="1" dirty="0">
                <a:solidFill>
                  <a:srgbClr val="78FCA9"/>
                </a:solidFill>
                <a:latin typeface="Century Gothic" panose="020B0502020202020204" pitchFamily="34" charset="0"/>
              </a:rPr>
              <a:t>Conclusioni</a:t>
            </a:r>
          </a:p>
        </p:txBody>
      </p:sp>
      <p:sp>
        <p:nvSpPr>
          <p:cNvPr id="4" name="CasellaDiTesto 3">
            <a:extLst>
              <a:ext uri="{FF2B5EF4-FFF2-40B4-BE49-F238E27FC236}">
                <a16:creationId xmlns:a16="http://schemas.microsoft.com/office/drawing/2014/main" id="{2AADD95D-14E6-432C-888C-C66595669C0A}"/>
              </a:ext>
            </a:extLst>
          </p:cNvPr>
          <p:cNvSpPr txBox="1"/>
          <p:nvPr/>
        </p:nvSpPr>
        <p:spPr>
          <a:xfrm>
            <a:off x="1899137" y="1302132"/>
            <a:ext cx="8393724" cy="2862322"/>
          </a:xfrm>
          <a:prstGeom prst="rect">
            <a:avLst/>
          </a:prstGeom>
          <a:solidFill>
            <a:srgbClr val="000000"/>
          </a:solidFill>
          <a:ln>
            <a:solidFill>
              <a:srgbClr val="78FCA9"/>
            </a:solidFill>
          </a:ln>
        </p:spPr>
        <p:txBody>
          <a:bodyPr wrap="square" rtlCol="0">
            <a:spAutoFit/>
          </a:bodyPr>
          <a:lstStyle/>
          <a:p>
            <a:pPr algn="ctr"/>
            <a:r>
              <a:rPr lang="it-IT" sz="1200" dirty="0">
                <a:solidFill>
                  <a:schemeClr val="bg1"/>
                </a:solidFill>
                <a:latin typeface="Century Gothic" panose="020B0502020202020204" pitchFamily="34" charset="0"/>
              </a:rPr>
              <a:t>La </a:t>
            </a:r>
            <a:r>
              <a:rPr lang="it-IT" sz="1200" b="1" dirty="0">
                <a:solidFill>
                  <a:schemeClr val="bg1"/>
                </a:solidFill>
                <a:latin typeface="Century Gothic" panose="020B0502020202020204" pitchFamily="34" charset="0"/>
              </a:rPr>
              <a:t>Digital</a:t>
            </a:r>
            <a:r>
              <a:rPr lang="it-IT" sz="1200" dirty="0">
                <a:solidFill>
                  <a:schemeClr val="bg1"/>
                </a:solidFill>
                <a:latin typeface="Century Gothic" panose="020B0502020202020204" pitchFamily="34" charset="0"/>
              </a:rPr>
              <a:t> </a:t>
            </a:r>
            <a:r>
              <a:rPr lang="it-IT" sz="1200" b="1" dirty="0">
                <a:solidFill>
                  <a:schemeClr val="bg1"/>
                </a:solidFill>
                <a:latin typeface="Century Gothic" panose="020B0502020202020204" pitchFamily="34" charset="0"/>
              </a:rPr>
              <a:t>Forensics</a:t>
            </a:r>
            <a:r>
              <a:rPr lang="it-IT" sz="1200" dirty="0">
                <a:solidFill>
                  <a:schemeClr val="bg1"/>
                </a:solidFill>
                <a:latin typeface="Century Gothic" panose="020B0502020202020204" pitchFamily="34" charset="0"/>
              </a:rPr>
              <a:t> è una disciplina evolutiva ma con solidi principi etici e legali. Come parte di questa evoluzione, la </a:t>
            </a:r>
            <a:r>
              <a:rPr lang="it-IT" sz="1200" b="1" dirty="0">
                <a:solidFill>
                  <a:schemeClr val="bg1"/>
                </a:solidFill>
                <a:latin typeface="Century Gothic" panose="020B0502020202020204" pitchFamily="34" charset="0"/>
              </a:rPr>
              <a:t>privacy</a:t>
            </a:r>
            <a:r>
              <a:rPr lang="it-IT" sz="1200" dirty="0">
                <a:solidFill>
                  <a:schemeClr val="bg1"/>
                </a:solidFill>
                <a:latin typeface="Century Gothic" panose="020B0502020202020204" pitchFamily="34" charset="0"/>
              </a:rPr>
              <a:t> ha assunto un ruolo sempre più rilevante. Inizialmente, i meccanismi di privacy (ad es. Crittografia, cancellazione sicura) erano considerati anti-forensi. Negli ultimi anni, le nuove discipline della Digital Forensics (ad es. </a:t>
            </a:r>
            <a:r>
              <a:rPr lang="it-IT" sz="1200" b="1" dirty="0">
                <a:solidFill>
                  <a:schemeClr val="bg1"/>
                </a:solidFill>
                <a:latin typeface="Century Gothic" panose="020B0502020202020204" pitchFamily="34" charset="0"/>
              </a:rPr>
              <a:t>IoTForensics</a:t>
            </a:r>
            <a:r>
              <a:rPr lang="it-IT" sz="1200" dirty="0">
                <a:solidFill>
                  <a:schemeClr val="bg1"/>
                </a:solidFill>
                <a:latin typeface="Century Gothic" panose="020B0502020202020204" pitchFamily="34" charset="0"/>
              </a:rPr>
              <a:t>) tendono a considerare la necessità di una simbiosi tra entrambe le discipline.</a:t>
            </a:r>
          </a:p>
          <a:p>
            <a:pPr algn="ctr"/>
            <a:r>
              <a:rPr lang="it-IT" sz="1200" dirty="0">
                <a:solidFill>
                  <a:schemeClr val="bg1"/>
                </a:solidFill>
                <a:latin typeface="Century Gothic" panose="020B0502020202020204" pitchFamily="34" charset="0"/>
              </a:rPr>
              <a:t>La sintesi dei contributi nell'area della Digital Forensics e dei compromessi sulla privacy mostra che, sebbene le soluzioni sulla privacy siano state ideate per quasi tutti gli argomenti mostrati in precedenza, non è ampiamente considerata negli scenari forensi digitali.</a:t>
            </a:r>
          </a:p>
          <a:p>
            <a:pPr algn="ctr"/>
            <a:r>
              <a:rPr lang="it-IT" sz="1200" dirty="0">
                <a:solidFill>
                  <a:schemeClr val="bg1"/>
                </a:solidFill>
                <a:latin typeface="Century Gothic" panose="020B0502020202020204" pitchFamily="34" charset="0"/>
              </a:rPr>
              <a:t>Inoltre gli approcci basati </a:t>
            </a:r>
            <a:r>
              <a:rPr lang="it-IT" sz="1200" b="1" dirty="0">
                <a:solidFill>
                  <a:schemeClr val="bg1"/>
                </a:solidFill>
                <a:latin typeface="Century Gothic" panose="020B0502020202020204" pitchFamily="34" charset="0"/>
              </a:rPr>
              <a:t>sull’IoT Forensics </a:t>
            </a:r>
            <a:r>
              <a:rPr lang="it-IT" sz="1200" dirty="0">
                <a:solidFill>
                  <a:schemeClr val="bg1"/>
                </a:solidFill>
                <a:latin typeface="Century Gothic" panose="020B0502020202020204" pitchFamily="34" charset="0"/>
              </a:rPr>
              <a:t>non stanno prendendo in considerazione ancora queste soluzioni. In parte a causa dell'attuale limitazione dell'hardware dei dispositivi, ma anche perché le sfide in ambito IoT-forensics consapevole della privacy sono diverse, essendo maggiormente focalizzate sulla diffusione di approcci cooperativi in ​​quadri e metodologie comuni.</a:t>
            </a:r>
          </a:p>
          <a:p>
            <a:pPr algn="ctr"/>
            <a:r>
              <a:rPr lang="it-IT" sz="1200" dirty="0">
                <a:solidFill>
                  <a:schemeClr val="bg1"/>
                </a:solidFill>
                <a:latin typeface="Century Gothic" panose="020B0502020202020204" pitchFamily="34" charset="0"/>
              </a:rPr>
              <a:t>Un’ulteriore problema è la dispersione di dati, che porta a problemi giuridici, a causa della differenza delle leggi.</a:t>
            </a:r>
          </a:p>
          <a:p>
            <a:pPr algn="ctr"/>
            <a:endParaRPr lang="it-IT" sz="1200" dirty="0">
              <a:solidFill>
                <a:schemeClr val="bg1"/>
              </a:solidFill>
              <a:latin typeface="Century Gothic" panose="020B0502020202020204" pitchFamily="34" charset="0"/>
            </a:endParaRPr>
          </a:p>
        </p:txBody>
      </p:sp>
      <p:sp>
        <p:nvSpPr>
          <p:cNvPr id="2" name="CasellaDiTesto 1">
            <a:extLst>
              <a:ext uri="{FF2B5EF4-FFF2-40B4-BE49-F238E27FC236}">
                <a16:creationId xmlns:a16="http://schemas.microsoft.com/office/drawing/2014/main" id="{D83281EB-568B-435F-B03C-A7493A3D36D0}"/>
              </a:ext>
            </a:extLst>
          </p:cNvPr>
          <p:cNvSpPr txBox="1"/>
          <p:nvPr/>
        </p:nvSpPr>
        <p:spPr>
          <a:xfrm>
            <a:off x="1899137" y="5466586"/>
            <a:ext cx="8393724" cy="1200329"/>
          </a:xfrm>
          <a:prstGeom prst="rect">
            <a:avLst/>
          </a:prstGeom>
          <a:solidFill>
            <a:srgbClr val="000000"/>
          </a:solidFill>
          <a:ln>
            <a:solidFill>
              <a:srgbClr val="78FCA9"/>
            </a:solidFill>
          </a:ln>
        </p:spPr>
        <p:txBody>
          <a:bodyPr wrap="square" rtlCol="0">
            <a:spAutoFit/>
          </a:bodyPr>
          <a:lstStyle/>
          <a:p>
            <a:pPr algn="ctr"/>
            <a:r>
              <a:rPr lang="it-IT"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“Affermare che non si è interessati al diritto alla privacy perché non si ha nulla da nascondere è come dire che non si è interessati alla libertà di parola perché non si ha nulla da dire.”</a:t>
            </a:r>
          </a:p>
          <a:p>
            <a:pPr algn="ctr"/>
            <a:r>
              <a:rPr lang="it-IT"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Edward Snowden</a:t>
            </a:r>
          </a:p>
        </p:txBody>
      </p:sp>
      <p:sp>
        <p:nvSpPr>
          <p:cNvPr id="3" name="Segnaposto numero diapositiva 2">
            <a:extLst>
              <a:ext uri="{FF2B5EF4-FFF2-40B4-BE49-F238E27FC236}">
                <a16:creationId xmlns:a16="http://schemas.microsoft.com/office/drawing/2014/main" id="{ACF1F8AD-8155-4DEB-9B44-0B3CB24025DA}"/>
              </a:ext>
            </a:extLst>
          </p:cNvPr>
          <p:cNvSpPr>
            <a:spLocks noGrp="1"/>
          </p:cNvSpPr>
          <p:nvPr>
            <p:ph type="sldNum" sz="quarter" idx="12"/>
          </p:nvPr>
        </p:nvSpPr>
        <p:spPr/>
        <p:txBody>
          <a:bodyPr/>
          <a:lstStyle/>
          <a:p>
            <a:fld id="{86ECCFAB-3752-46D0-A66C-8286CDEEC2C9}" type="slidenum">
              <a:rPr lang="it-IT" smtClean="0"/>
              <a:t>89</a:t>
            </a:fld>
            <a:endParaRPr lang="it-IT"/>
          </a:p>
        </p:txBody>
      </p:sp>
    </p:spTree>
    <p:extLst>
      <p:ext uri="{BB962C8B-B14F-4D97-AF65-F5344CB8AC3E}">
        <p14:creationId xmlns:p14="http://schemas.microsoft.com/office/powerpoint/2010/main" val="2464576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C16F0504-0F69-44AE-945D-E46C79D6F64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17" name="CasellaDiTesto 16">
            <a:extLst>
              <a:ext uri="{FF2B5EF4-FFF2-40B4-BE49-F238E27FC236}">
                <a16:creationId xmlns:a16="http://schemas.microsoft.com/office/drawing/2014/main" id="{38C84BF2-B4A7-414B-A824-260B84A6DA07}"/>
              </a:ext>
            </a:extLst>
          </p:cNvPr>
          <p:cNvSpPr txBox="1"/>
          <p:nvPr/>
        </p:nvSpPr>
        <p:spPr>
          <a:xfrm>
            <a:off x="838200" y="2685650"/>
            <a:ext cx="10515600" cy="74334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D0D1D1"/>
                </a:solidFill>
                <a:effectLst/>
                <a:uLnTx/>
                <a:uFillTx/>
                <a:latin typeface="Century Gothic" panose="020B0502020202020204" pitchFamily="34" charset="0"/>
                <a:ea typeface="+mn-ea"/>
                <a:cs typeface="+mn-cs"/>
              </a:rPr>
              <a:t>Digital Forensics</a:t>
            </a:r>
          </a:p>
        </p:txBody>
      </p:sp>
      <p:pic>
        <p:nvPicPr>
          <p:cNvPr id="19" name="Elemento grafico 18" descr="Ricerca">
            <a:extLst>
              <a:ext uri="{FF2B5EF4-FFF2-40B4-BE49-F238E27FC236}">
                <a16:creationId xmlns:a16="http://schemas.microsoft.com/office/drawing/2014/main" id="{461B86E1-436C-4700-BB13-FBF73E89A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5852" y="2847703"/>
            <a:ext cx="581296" cy="581296"/>
          </a:xfrm>
          <a:prstGeom prst="rect">
            <a:avLst/>
          </a:prstGeom>
        </p:spPr>
      </p:pic>
      <p:sp>
        <p:nvSpPr>
          <p:cNvPr id="2" name="Segnaposto numero diapositiva 1">
            <a:extLst>
              <a:ext uri="{FF2B5EF4-FFF2-40B4-BE49-F238E27FC236}">
                <a16:creationId xmlns:a16="http://schemas.microsoft.com/office/drawing/2014/main" id="{1FCCBC4C-11AD-49E2-87A1-6F57BEC2D506}"/>
              </a:ext>
            </a:extLst>
          </p:cNvPr>
          <p:cNvSpPr>
            <a:spLocks noGrp="1"/>
          </p:cNvSpPr>
          <p:nvPr>
            <p:ph type="sldNum" sz="quarter" idx="12"/>
          </p:nvPr>
        </p:nvSpPr>
        <p:spPr/>
        <p:txBody>
          <a:bodyPr/>
          <a:lstStyle/>
          <a:p>
            <a:fld id="{86ECCFAB-3752-46D0-A66C-8286CDEEC2C9}" type="slidenum">
              <a:rPr lang="it-IT" smtClean="0"/>
              <a:t>9</a:t>
            </a:fld>
            <a:endParaRPr lang="it-IT"/>
          </a:p>
        </p:txBody>
      </p:sp>
    </p:spTree>
    <p:extLst>
      <p:ext uri="{BB962C8B-B14F-4D97-AF65-F5344CB8AC3E}">
        <p14:creationId xmlns:p14="http://schemas.microsoft.com/office/powerpoint/2010/main" val="14916621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6615</TotalTime>
  <Words>9424</Words>
  <Application>Microsoft Office PowerPoint</Application>
  <PresentationFormat>Widescreen</PresentationFormat>
  <Paragraphs>726</Paragraphs>
  <Slides>89</Slides>
  <Notes>80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89</vt:i4>
      </vt:variant>
    </vt:vector>
  </HeadingPairs>
  <TitlesOfParts>
    <vt:vector size="95" baseType="lpstr">
      <vt:lpstr>Arial</vt:lpstr>
      <vt:lpstr>Calibri</vt:lpstr>
      <vt:lpstr>Calibri Light</vt:lpstr>
      <vt:lpstr>Century Gothic</vt:lpstr>
      <vt:lpstr>Times New Roman</vt:lpstr>
      <vt:lpstr>Tema di Office</vt:lpstr>
      <vt:lpstr>Il ruolo della Privacy nella  Digital Forensics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ruolo della Privacy nella  Digital Forensics</dc:title>
  <dc:creator>Luca Izzo</dc:creator>
  <cp:lastModifiedBy>LUCA IZZO</cp:lastModifiedBy>
  <cp:revision>141</cp:revision>
  <dcterms:created xsi:type="dcterms:W3CDTF">2020-07-11T17:05:29Z</dcterms:created>
  <dcterms:modified xsi:type="dcterms:W3CDTF">2021-01-20T22:49:51Z</dcterms:modified>
</cp:coreProperties>
</file>